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57" r:id="rId2"/>
    <p:sldId id="258" r:id="rId3"/>
    <p:sldId id="262" r:id="rId4"/>
    <p:sldId id="260" r:id="rId5"/>
    <p:sldId id="261" r:id="rId6"/>
    <p:sldId id="265" r:id="rId7"/>
    <p:sldId id="263" r:id="rId8"/>
    <p:sldId id="267" r:id="rId9"/>
    <p:sldId id="266" r:id="rId10"/>
    <p:sldId id="268" r:id="rId11"/>
    <p:sldId id="269" r:id="rId12"/>
    <p:sldId id="270" r:id="rId13"/>
    <p:sldId id="272" r:id="rId14"/>
    <p:sldId id="273" r:id="rId15"/>
    <p:sldId id="271" r:id="rId16"/>
    <p:sldId id="274" r:id="rId17"/>
    <p:sldId id="275" r:id="rId18"/>
    <p:sldId id="276" r:id="rId19"/>
    <p:sldId id="277" r:id="rId20"/>
    <p:sldId id="278" r:id="rId21"/>
    <p:sldId id="279" r:id="rId22"/>
    <p:sldId id="281" r:id="rId23"/>
    <p:sldId id="282" r:id="rId24"/>
    <p:sldId id="283" r:id="rId25"/>
    <p:sldId id="280" r:id="rId26"/>
    <p:sldId id="284" r:id="rId27"/>
    <p:sldId id="286" r:id="rId28"/>
    <p:sldId id="287" r:id="rId29"/>
    <p:sldId id="288" r:id="rId30"/>
    <p:sldId id="28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3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image" Target="../media/image1.emf"/><Relationship Id="rId2"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1" Type="http://schemas.openxmlformats.org/officeDocument/2006/relationships/image" Target="../media/image32.emf"/><Relationship Id="rId2" Type="http://schemas.openxmlformats.org/officeDocument/2006/relationships/image" Target="../media/image33.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9.emf"/><Relationship Id="rId1" Type="http://schemas.openxmlformats.org/officeDocument/2006/relationships/image" Target="../media/image36.emf"/><Relationship Id="rId2"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media/image4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1" Type="http://schemas.openxmlformats.org/officeDocument/2006/relationships/image" Target="../media/image45.emf"/><Relationship Id="rId2" Type="http://schemas.openxmlformats.org/officeDocument/2006/relationships/image" Target="../media/image4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image" Target="../media/image5.emf"/><Relationship Id="rId2"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 Id="rId3"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image" Target="../media/image12.emf"/><Relationship Id="rId2"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1" Type="http://schemas.openxmlformats.org/officeDocument/2006/relationships/image" Target="../media/image18.emf"/><Relationship Id="rId2"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1" Type="http://schemas.openxmlformats.org/officeDocument/2006/relationships/image" Target="../media/image27.emf"/><Relationship Id="rId2"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48AC44-6402-D54D-A6B7-112191174DA9}" type="datetimeFigureOut">
              <a:rPr lang="en-US" smtClean="0"/>
              <a:t>3/26/14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AFB1E8-4213-AE46-A4C7-06276E5D0D50}" type="slidenum">
              <a:rPr lang="en-US" smtClean="0"/>
              <a:t>‹#›</a:t>
            </a:fld>
            <a:endParaRPr lang="en-US"/>
          </a:p>
        </p:txBody>
      </p:sp>
    </p:spTree>
    <p:extLst>
      <p:ext uri="{BB962C8B-B14F-4D97-AF65-F5344CB8AC3E}">
        <p14:creationId xmlns:p14="http://schemas.microsoft.com/office/powerpoint/2010/main" val="22356913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ED6735-FB99-194F-8AA0-1F566E95FDBB}" type="slidenum">
              <a:rPr lang="en-US" smtClean="0">
                <a:solidFill>
                  <a:prstClr val="black"/>
                </a:solidFill>
              </a:rPr>
              <a:pPr/>
              <a:t>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9C099-9ACC-9F41-8890-C6C65F966529}" type="datetime1">
              <a:rPr lang="en-US" smtClean="0">
                <a:solidFill>
                  <a:prstClr val="white">
                    <a:tint val="75000"/>
                  </a:prstClr>
                </a:solidFill>
              </a:rPr>
              <a:pPr/>
              <a:t>3/26/14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Epidemioogical Model for Clostridium Difficile Transmission in Healthcare Settings</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CCC88C96-81E6-D643-9017-EAF07C88A988}" type="slidenum">
              <a:rPr lang="en-US" smtClean="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DB6A7-4691-3C4A-A823-D1BFBC0639B6}" type="datetime1">
              <a:rPr lang="en-US" smtClean="0">
                <a:solidFill>
                  <a:prstClr val="white">
                    <a:tint val="75000"/>
                  </a:prstClr>
                </a:solidFill>
              </a:rPr>
              <a:pPr/>
              <a:t>3/26/14</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white">
                    <a:tint val="75000"/>
                  </a:prstClr>
                </a:solidFill>
              </a:rPr>
              <a:t>Epidemioogical Model for Clostridium Difficile Transmission in Healthcare Settings</a:t>
            </a:r>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88C96-81E6-D643-9017-EAF07C88A988}" type="slidenum">
              <a:rPr lang="en-US" smtClean="0">
                <a:solidFill>
                  <a:prstClr val="white">
                    <a:tint val="75000"/>
                  </a:prstClr>
                </a:solidFill>
              </a:rPr>
              <a:pPr/>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61"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2.emf"/><Relationship Id="rId5" Type="http://schemas.openxmlformats.org/officeDocument/2006/relationships/oleObject" Target="../embeddings/oleObject13.bin"/><Relationship Id="rId6" Type="http://schemas.openxmlformats.org/officeDocument/2006/relationships/image" Target="../media/image13.emf"/><Relationship Id="rId7" Type="http://schemas.openxmlformats.org/officeDocument/2006/relationships/oleObject" Target="../embeddings/oleObject14.bin"/><Relationship Id="rId8" Type="http://schemas.openxmlformats.org/officeDocument/2006/relationships/image" Target="../media/image14.emf"/><Relationship Id="rId9" Type="http://schemas.openxmlformats.org/officeDocument/2006/relationships/oleObject" Target="../embeddings/oleObject15.bin"/><Relationship Id="rId10" Type="http://schemas.openxmlformats.org/officeDocument/2006/relationships/image" Target="../media/image15.e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16.emf"/><Relationship Id="rId5" Type="http://schemas.openxmlformats.org/officeDocument/2006/relationships/oleObject" Target="../embeddings/oleObject17.bin"/><Relationship Id="rId6" Type="http://schemas.openxmlformats.org/officeDocument/2006/relationships/image" Target="../media/image17.emf"/><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18.emf"/><Relationship Id="rId5" Type="http://schemas.openxmlformats.org/officeDocument/2006/relationships/oleObject" Target="../embeddings/oleObject19.bin"/><Relationship Id="rId6" Type="http://schemas.openxmlformats.org/officeDocument/2006/relationships/image" Target="../media/image19.emf"/><Relationship Id="rId7" Type="http://schemas.openxmlformats.org/officeDocument/2006/relationships/oleObject" Target="../embeddings/oleObject20.bin"/><Relationship Id="rId8" Type="http://schemas.openxmlformats.org/officeDocument/2006/relationships/image" Target="../media/image20.emf"/><Relationship Id="rId9" Type="http://schemas.openxmlformats.org/officeDocument/2006/relationships/oleObject" Target="../embeddings/oleObject21.bin"/><Relationship Id="rId10" Type="http://schemas.openxmlformats.org/officeDocument/2006/relationships/image" Target="../media/image21.e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24.emf"/><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25.emf"/><Relationship Id="rId5" Type="http://schemas.openxmlformats.org/officeDocument/2006/relationships/oleObject" Target="../embeddings/oleObject24.bin"/><Relationship Id="rId6" Type="http://schemas.openxmlformats.org/officeDocument/2006/relationships/image" Target="../media/image26.emf"/><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27.emf"/><Relationship Id="rId5" Type="http://schemas.openxmlformats.org/officeDocument/2006/relationships/oleObject" Target="../embeddings/oleObject26.bin"/><Relationship Id="rId6" Type="http://schemas.openxmlformats.org/officeDocument/2006/relationships/image" Target="../media/image28.emf"/><Relationship Id="rId7" Type="http://schemas.openxmlformats.org/officeDocument/2006/relationships/oleObject" Target="../embeddings/oleObject27.bin"/><Relationship Id="rId8" Type="http://schemas.openxmlformats.org/officeDocument/2006/relationships/image" Target="../media/image29.emf"/><Relationship Id="rId9" Type="http://schemas.openxmlformats.org/officeDocument/2006/relationships/oleObject" Target="../embeddings/oleObject28.bin"/><Relationship Id="rId10" Type="http://schemas.openxmlformats.org/officeDocument/2006/relationships/image" Target="../media/image30.emf"/><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31.emf"/><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32.emf"/><Relationship Id="rId5" Type="http://schemas.openxmlformats.org/officeDocument/2006/relationships/oleObject" Target="../embeddings/oleObject31.bin"/><Relationship Id="rId6" Type="http://schemas.openxmlformats.org/officeDocument/2006/relationships/image" Target="../media/image33.emf"/><Relationship Id="rId7" Type="http://schemas.openxmlformats.org/officeDocument/2006/relationships/oleObject" Target="../embeddings/oleObject32.bin"/><Relationship Id="rId8" Type="http://schemas.openxmlformats.org/officeDocument/2006/relationships/image" Target="../media/image34.emf"/><Relationship Id="rId9" Type="http://schemas.openxmlformats.org/officeDocument/2006/relationships/oleObject" Target="../embeddings/oleObject33.bin"/><Relationship Id="rId10" Type="http://schemas.openxmlformats.org/officeDocument/2006/relationships/image" Target="../media/image35.emf"/><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36.emf"/><Relationship Id="rId5" Type="http://schemas.openxmlformats.org/officeDocument/2006/relationships/oleObject" Target="../embeddings/oleObject35.bin"/><Relationship Id="rId6" Type="http://schemas.openxmlformats.org/officeDocument/2006/relationships/image" Target="../media/image37.emf"/><Relationship Id="rId7" Type="http://schemas.openxmlformats.org/officeDocument/2006/relationships/oleObject" Target="../embeddings/oleObject36.bin"/><Relationship Id="rId8" Type="http://schemas.openxmlformats.org/officeDocument/2006/relationships/image" Target="../media/image38.emf"/><Relationship Id="rId9" Type="http://schemas.openxmlformats.org/officeDocument/2006/relationships/oleObject" Target="../embeddings/oleObject37.bin"/><Relationship Id="rId10" Type="http://schemas.openxmlformats.org/officeDocument/2006/relationships/image" Target="../media/image39.emf"/><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8.bin"/><Relationship Id="rId4" Type="http://schemas.openxmlformats.org/officeDocument/2006/relationships/image" Target="../media/image40.emf"/><Relationship Id="rId5" Type="http://schemas.openxmlformats.org/officeDocument/2006/relationships/oleObject" Target="../embeddings/oleObject39.bin"/><Relationship Id="rId6" Type="http://schemas.openxmlformats.org/officeDocument/2006/relationships/image" Target="../media/image41.emf"/><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0.bin"/><Relationship Id="rId4" Type="http://schemas.openxmlformats.org/officeDocument/2006/relationships/image" Target="../media/image42.emf"/><Relationship Id="rId1" Type="http://schemas.openxmlformats.org/officeDocument/2006/relationships/vmlDrawing" Target="../drawings/vmlDrawing14.vml"/><Relationship Id="rId2"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1.bin"/><Relationship Id="rId4" Type="http://schemas.openxmlformats.org/officeDocument/2006/relationships/image" Target="../media/image43.emf"/><Relationship Id="rId1" Type="http://schemas.openxmlformats.org/officeDocument/2006/relationships/vmlDrawing" Target="../drawings/vmlDrawing15.vml"/><Relationship Id="rId2"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2.bin"/><Relationship Id="rId4" Type="http://schemas.openxmlformats.org/officeDocument/2006/relationships/image" Target="../media/image44.emf"/><Relationship Id="rId1" Type="http://schemas.openxmlformats.org/officeDocument/2006/relationships/vmlDrawing" Target="../drawings/vmlDrawing16.vml"/><Relationship Id="rId2"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3.bin"/><Relationship Id="rId4" Type="http://schemas.openxmlformats.org/officeDocument/2006/relationships/image" Target="../media/image45.emf"/><Relationship Id="rId5" Type="http://schemas.openxmlformats.org/officeDocument/2006/relationships/oleObject" Target="../embeddings/oleObject44.bin"/><Relationship Id="rId6" Type="http://schemas.openxmlformats.org/officeDocument/2006/relationships/image" Target="../media/image46.emf"/><Relationship Id="rId7" Type="http://schemas.openxmlformats.org/officeDocument/2006/relationships/oleObject" Target="../embeddings/oleObject45.bin"/><Relationship Id="rId8" Type="http://schemas.openxmlformats.org/officeDocument/2006/relationships/image" Target="../media/image47.emf"/><Relationship Id="rId9" Type="http://schemas.openxmlformats.org/officeDocument/2006/relationships/oleObject" Target="../embeddings/oleObject46.bin"/><Relationship Id="rId10" Type="http://schemas.openxmlformats.org/officeDocument/2006/relationships/image" Target="../media/image48.emf"/><Relationship Id="rId1" Type="http://schemas.openxmlformats.org/officeDocument/2006/relationships/vmlDrawing" Target="../drawings/vmlDrawing17.vml"/><Relationship Id="rId2"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7.bin"/><Relationship Id="rId4" Type="http://schemas.openxmlformats.org/officeDocument/2006/relationships/image" Target="../media/image49.emf"/><Relationship Id="rId1" Type="http://schemas.openxmlformats.org/officeDocument/2006/relationships/vmlDrawing" Target="../drawings/vmlDrawing18.vml"/><Relationship Id="rId2"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8.bin"/><Relationship Id="rId4" Type="http://schemas.openxmlformats.org/officeDocument/2006/relationships/image" Target="../media/image50.emf"/><Relationship Id="rId1" Type="http://schemas.openxmlformats.org/officeDocument/2006/relationships/vmlDrawing" Target="../drawings/vmlDrawing19.v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emf"/><Relationship Id="rId5" Type="http://schemas.openxmlformats.org/officeDocument/2006/relationships/oleObject" Target="../embeddings/oleObject2.bin"/><Relationship Id="rId6" Type="http://schemas.openxmlformats.org/officeDocument/2006/relationships/image" Target="../media/image2.emf"/><Relationship Id="rId7" Type="http://schemas.openxmlformats.org/officeDocument/2006/relationships/oleObject" Target="../embeddings/oleObject3.bin"/><Relationship Id="rId8" Type="http://schemas.openxmlformats.org/officeDocument/2006/relationships/image" Target="../media/image3.emf"/><Relationship Id="rId9" Type="http://schemas.openxmlformats.org/officeDocument/2006/relationships/oleObject" Target="../embeddings/oleObject4.bin"/><Relationship Id="rId10"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5.emf"/><Relationship Id="rId5" Type="http://schemas.openxmlformats.org/officeDocument/2006/relationships/oleObject" Target="../embeddings/oleObject6.bin"/><Relationship Id="rId6" Type="http://schemas.openxmlformats.org/officeDocument/2006/relationships/image" Target="../media/image6.emf"/><Relationship Id="rId7" Type="http://schemas.openxmlformats.org/officeDocument/2006/relationships/oleObject" Target="../embeddings/oleObject7.bin"/><Relationship Id="rId8" Type="http://schemas.openxmlformats.org/officeDocument/2006/relationships/image" Target="../media/image7.emf"/><Relationship Id="rId9" Type="http://schemas.openxmlformats.org/officeDocument/2006/relationships/oleObject" Target="../embeddings/oleObject8.bin"/><Relationship Id="rId10"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9.emf"/><Relationship Id="rId5" Type="http://schemas.openxmlformats.org/officeDocument/2006/relationships/oleObject" Target="../embeddings/oleObject10.bin"/><Relationship Id="rId6" Type="http://schemas.openxmlformats.org/officeDocument/2006/relationships/image" Target="../media/image10.emf"/><Relationship Id="rId7" Type="http://schemas.openxmlformats.org/officeDocument/2006/relationships/oleObject" Target="../embeddings/oleObject11.bin"/><Relationship Id="rId8"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310991"/>
            <a:ext cx="8229600" cy="751563"/>
          </a:xfrm>
        </p:spPr>
        <p:txBody>
          <a:bodyPr anchor="ctr">
            <a:noAutofit/>
          </a:bodyPr>
          <a:lstStyle/>
          <a:p>
            <a:r>
              <a:rPr lang="en-US" sz="2400" dirty="0" smtClean="0"/>
              <a:t>Chapter </a:t>
            </a:r>
            <a:r>
              <a:rPr lang="en-US" sz="2400" dirty="0" smtClean="0"/>
              <a:t>11: </a:t>
            </a:r>
            <a:r>
              <a:rPr lang="en-US" sz="2400" dirty="0" smtClean="0"/>
              <a:t>Probability of Compound Events</a:t>
            </a:r>
            <a:endParaRPr lang="en-US" sz="24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Font typeface="+mj-lt"/>
              <a:buAutoNum type="arabicPeriod"/>
            </a:pPr>
            <a:r>
              <a:rPr lang="en-US" dirty="0" smtClean="0"/>
              <a:t>(11.1</a:t>
            </a:r>
            <a:r>
              <a:rPr lang="en-US" dirty="0" smtClean="0"/>
              <a:t>) Compound Events</a:t>
            </a:r>
          </a:p>
          <a:p>
            <a:pPr marL="571500" indent="-571500">
              <a:buFont typeface="+mj-lt"/>
              <a:buAutoNum type="arabicPeriod"/>
            </a:pPr>
            <a:r>
              <a:rPr lang="en-US" dirty="0" smtClean="0"/>
              <a:t>(11.2</a:t>
            </a:r>
            <a:r>
              <a:rPr lang="en-US" dirty="0" smtClean="0"/>
              <a:t>) Probability of a Compound Event</a:t>
            </a:r>
          </a:p>
          <a:p>
            <a:pPr marL="571500" indent="-571500">
              <a:buFont typeface="+mj-lt"/>
              <a:buAutoNum type="arabicPeriod"/>
            </a:pPr>
            <a:r>
              <a:rPr lang="en-US" dirty="0" smtClean="0"/>
              <a:t>(11.3</a:t>
            </a:r>
            <a:r>
              <a:rPr lang="en-US" dirty="0" smtClean="0"/>
              <a:t>) Probability Viewed as Darts Tossed at a Dartboard</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a:t>
            </a:r>
            <a:r>
              <a:rPr lang="en-US" sz="2800" dirty="0" smtClean="0"/>
              <a:t>11.4 </a:t>
            </a:r>
            <a:r>
              <a:rPr lang="en-US" sz="2800" dirty="0" smtClean="0"/>
              <a:t>(Blood Typing: E∩F̅)</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Suppose our sample space is blood types with </a:t>
            </a:r>
            <a:r>
              <a:rPr lang="en-US" sz="2400" dirty="0" err="1" smtClean="0"/>
              <a:t>Rh</a:t>
            </a:r>
            <a:r>
              <a:rPr lang="en-US" sz="2400" dirty="0" smtClean="0"/>
              <a:t>-factor:</a:t>
            </a:r>
          </a:p>
          <a:p>
            <a:pPr marL="571500" indent="-571500">
              <a:buNone/>
            </a:pPr>
            <a:endParaRPr lang="en-US" sz="2400" dirty="0" smtClean="0"/>
          </a:p>
          <a:p>
            <a:pPr marL="571500" indent="-571500">
              <a:buNone/>
            </a:pPr>
            <a:endParaRPr lang="en-US" sz="2400" dirty="0" smtClean="0"/>
          </a:p>
          <a:p>
            <a:pPr marL="571500" indent="-571500">
              <a:buNone/>
            </a:pPr>
            <a:r>
              <a:rPr lang="en-US" sz="2400" dirty="0" smtClean="0"/>
              <a:t>	Let E be the event “type B blood” and let F be the event “Rh-positive.” Identify the events E, F, and E but not F (E∩F̅).</a:t>
            </a:r>
          </a:p>
          <a:p>
            <a:pPr marL="571500" indent="-571500">
              <a:buNone/>
            </a:pPr>
            <a:r>
              <a:rPr lang="en-US" sz="2400" dirty="0" smtClean="0"/>
              <a:t>Solution:</a:t>
            </a:r>
          </a:p>
          <a:p>
            <a:pPr marL="571500" indent="-571500">
              <a:buNone/>
            </a:pPr>
            <a:endParaRPr lang="en-US" sz="2400" dirty="0" smtClean="0"/>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(11.1</a:t>
            </a:r>
            <a:r>
              <a:rPr lang="en-US" dirty="0">
                <a:solidFill>
                  <a:prstClr val="white"/>
                </a:solidFill>
              </a:rPr>
              <a:t>)</a:t>
            </a:r>
            <a:r>
              <a:rPr lang="en-US" dirty="0" smtClean="0">
                <a:solidFill>
                  <a:prstClr val="white"/>
                </a:solidFill>
              </a:rPr>
              <a:t> Compound </a:t>
            </a:r>
            <a:r>
              <a:rPr lang="en-US" dirty="0">
                <a:solidFill>
                  <a:prstClr val="white"/>
                </a:solidFill>
              </a:rPr>
              <a:t>Events</a:t>
            </a:r>
          </a:p>
        </p:txBody>
      </p:sp>
      <p:graphicFrame>
        <p:nvGraphicFramePr>
          <p:cNvPr id="6" name="Object 5"/>
          <p:cNvGraphicFramePr>
            <a:graphicFrameLocks noChangeAspect="1"/>
          </p:cNvGraphicFramePr>
          <p:nvPr/>
        </p:nvGraphicFramePr>
        <p:xfrm>
          <a:off x="1713134" y="1940894"/>
          <a:ext cx="5316582" cy="450080"/>
        </p:xfrm>
        <a:graphic>
          <a:graphicData uri="http://schemas.openxmlformats.org/presentationml/2006/ole">
            <mc:AlternateContent xmlns:mc="http://schemas.openxmlformats.org/markup-compatibility/2006">
              <mc:Choice xmlns:v="urn:schemas-microsoft-com:vml" Requires="v">
                <p:oleObj spid="_x0000_s30735" name="Equation" r:id="rId3" imgW="2400300" imgH="203200" progId="Equation.3">
                  <p:embed/>
                </p:oleObj>
              </mc:Choice>
              <mc:Fallback>
                <p:oleObj name="Equation" r:id="rId3" imgW="24003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134" y="1940894"/>
                        <a:ext cx="5316582" cy="45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3"/>
          <p:cNvGraphicFramePr>
            <a:graphicFrameLocks noChangeAspect="1"/>
          </p:cNvGraphicFramePr>
          <p:nvPr/>
        </p:nvGraphicFramePr>
        <p:xfrm>
          <a:off x="1726093" y="3824288"/>
          <a:ext cx="1912937" cy="449262"/>
        </p:xfrm>
        <a:graphic>
          <a:graphicData uri="http://schemas.openxmlformats.org/presentationml/2006/ole">
            <mc:AlternateContent xmlns:mc="http://schemas.openxmlformats.org/markup-compatibility/2006">
              <mc:Choice xmlns:v="urn:schemas-microsoft-com:vml" Requires="v">
                <p:oleObj spid="_x0000_s30736" name="Equation" r:id="rId5" imgW="863600" imgH="203200" progId="Equation.3">
                  <p:embed/>
                </p:oleObj>
              </mc:Choice>
              <mc:Fallback>
                <p:oleObj name="Equation" r:id="rId5" imgW="8636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6093" y="3824288"/>
                        <a:ext cx="1912937"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6" name="Object 4"/>
          <p:cNvGraphicFramePr>
            <a:graphicFrameLocks noChangeAspect="1"/>
          </p:cNvGraphicFramePr>
          <p:nvPr/>
        </p:nvGraphicFramePr>
        <p:xfrm>
          <a:off x="1714500" y="4551363"/>
          <a:ext cx="3149600" cy="449262"/>
        </p:xfrm>
        <a:graphic>
          <a:graphicData uri="http://schemas.openxmlformats.org/presentationml/2006/ole">
            <mc:AlternateContent xmlns:mc="http://schemas.openxmlformats.org/markup-compatibility/2006">
              <mc:Choice xmlns:v="urn:schemas-microsoft-com:vml" Requires="v">
                <p:oleObj spid="_x0000_s30737" name="Equation" r:id="rId7" imgW="1422400" imgH="203200" progId="Equation.3">
                  <p:embed/>
                </p:oleObj>
              </mc:Choice>
              <mc:Fallback>
                <p:oleObj name="Equation" r:id="rId7" imgW="1422400" imgH="203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4500" y="4551363"/>
                        <a:ext cx="3149600"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7" name="Object 5"/>
          <p:cNvGraphicFramePr>
            <a:graphicFrameLocks noChangeAspect="1"/>
          </p:cNvGraphicFramePr>
          <p:nvPr/>
        </p:nvGraphicFramePr>
        <p:xfrm>
          <a:off x="1707532" y="5353050"/>
          <a:ext cx="3990975" cy="449263"/>
        </p:xfrm>
        <a:graphic>
          <a:graphicData uri="http://schemas.openxmlformats.org/presentationml/2006/ole">
            <mc:AlternateContent xmlns:mc="http://schemas.openxmlformats.org/markup-compatibility/2006">
              <mc:Choice xmlns:v="urn:schemas-microsoft-com:vml" Requires="v">
                <p:oleObj spid="_x0000_s30738" name="Equation" r:id="rId9" imgW="1803400" imgH="203200" progId="Equation.3">
                  <p:embed/>
                </p:oleObj>
              </mc:Choice>
              <mc:Fallback>
                <p:oleObj name="Equation" r:id="rId9" imgW="1803400" imgH="203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7532" y="5353050"/>
                        <a:ext cx="3990975"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Mutually Exclusive Events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There is a special event that all experiments have in common- the impossible event. As a set (events are sets), the impossible event is called the </a:t>
            </a:r>
            <a:r>
              <a:rPr lang="en-US" sz="2400" b="1" dirty="0" smtClean="0"/>
              <a:t>empty set</a:t>
            </a:r>
            <a:r>
              <a:rPr lang="en-US" sz="2400" dirty="0" smtClean="0"/>
              <a:t> or </a:t>
            </a:r>
            <a:r>
              <a:rPr lang="en-US" sz="2400" b="1" dirty="0" smtClean="0"/>
              <a:t>null set</a:t>
            </a:r>
            <a:r>
              <a:rPr lang="en-US" sz="2400" dirty="0" smtClean="0"/>
              <a:t> and is denoted      or { }.</a:t>
            </a:r>
          </a:p>
          <a:p>
            <a:pPr marL="571500" indent="-571500"/>
            <a:r>
              <a:rPr lang="en-US" sz="2400" dirty="0" smtClean="0"/>
              <a:t>Events E and F are said to be </a:t>
            </a:r>
            <a:r>
              <a:rPr lang="en-US" sz="2400" b="1" dirty="0" smtClean="0"/>
              <a:t>mutually exclusive</a:t>
            </a:r>
            <a:r>
              <a:rPr lang="en-US" sz="2400" dirty="0" smtClean="0"/>
              <a:t> if their intersection is empty; that is, if E∩F=</a:t>
            </a:r>
          </a:p>
          <a:p>
            <a:pPr marL="571500" indent="-571500"/>
            <a:r>
              <a:rPr lang="en-US" sz="2400" dirty="0" smtClean="0"/>
              <a:t>In the next section we will learn that if E and F are mutually exclusive, then the probability of E∪F is the sum of the probabilities; that is, P(E∪F) = P(E) + P(F)</a:t>
            </a:r>
          </a:p>
          <a:p>
            <a:pPr marL="571500" indent="-571500"/>
            <a:r>
              <a:rPr lang="en-US" sz="2400" dirty="0" smtClean="0"/>
              <a:t>We note that, in particular, elementary events are mutually exclusive. This is why we were able to add the probabilities of the elementary events as we did in Example 11.8.</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(11.1</a:t>
            </a:r>
            <a:r>
              <a:rPr lang="en-US" dirty="0">
                <a:solidFill>
                  <a:prstClr val="white"/>
                </a:solidFill>
              </a:rPr>
              <a:t>)</a:t>
            </a:r>
            <a:r>
              <a:rPr lang="en-US" dirty="0" smtClean="0">
                <a:solidFill>
                  <a:prstClr val="white"/>
                </a:solidFill>
              </a:rPr>
              <a:t> Compound </a:t>
            </a:r>
            <a:r>
              <a:rPr lang="en-US" dirty="0">
                <a:solidFill>
                  <a:prstClr val="white"/>
                </a:solidFill>
              </a:rPr>
              <a:t>Events</a:t>
            </a:r>
          </a:p>
        </p:txBody>
      </p:sp>
      <p:graphicFrame>
        <p:nvGraphicFramePr>
          <p:cNvPr id="6" name="Object 5"/>
          <p:cNvGraphicFramePr>
            <a:graphicFrameLocks noChangeAspect="1"/>
          </p:cNvGraphicFramePr>
          <p:nvPr/>
        </p:nvGraphicFramePr>
        <p:xfrm>
          <a:off x="2449202" y="2397221"/>
          <a:ext cx="341922" cy="313433"/>
        </p:xfrm>
        <a:graphic>
          <a:graphicData uri="http://schemas.openxmlformats.org/presentationml/2006/ole">
            <mc:AlternateContent xmlns:mc="http://schemas.openxmlformats.org/markup-compatibility/2006">
              <mc:Choice xmlns:v="urn:schemas-microsoft-com:vml" Requires="v">
                <p:oleObj spid="_x0000_s31753" name="Equation" r:id="rId3" imgW="152400" imgH="139700" progId="Equation.3">
                  <p:embed/>
                </p:oleObj>
              </mc:Choice>
              <mc:Fallback>
                <p:oleObj name="Equation" r:id="rId3" imgW="152400" imgH="139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9202" y="2397221"/>
                        <a:ext cx="341922" cy="3134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7" name="Object 3"/>
          <p:cNvGraphicFramePr>
            <a:graphicFrameLocks noChangeAspect="1"/>
          </p:cNvGraphicFramePr>
          <p:nvPr/>
        </p:nvGraphicFramePr>
        <p:xfrm>
          <a:off x="5753673" y="3207940"/>
          <a:ext cx="341313" cy="312738"/>
        </p:xfrm>
        <a:graphic>
          <a:graphicData uri="http://schemas.openxmlformats.org/presentationml/2006/ole">
            <mc:AlternateContent xmlns:mc="http://schemas.openxmlformats.org/markup-compatibility/2006">
              <mc:Choice xmlns:v="urn:schemas-microsoft-com:vml" Requires="v">
                <p:oleObj spid="_x0000_s31754" name="Equation" r:id="rId5" imgW="152400" imgH="139700" progId="Equation.3">
                  <p:embed/>
                </p:oleObj>
              </mc:Choice>
              <mc:Fallback>
                <p:oleObj name="Equation" r:id="rId5" imgW="152400" imgH="1397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3673" y="3207940"/>
                        <a:ext cx="341313"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a:t>
            </a:r>
            <a:r>
              <a:rPr lang="en-US" sz="2800" dirty="0" smtClean="0"/>
              <a:t>11.5 </a:t>
            </a:r>
            <a:r>
              <a:rPr lang="en-US" sz="2800" dirty="0" smtClean="0"/>
              <a:t>(Blood Typing: E∩F = {∅})</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571500" indent="-571500">
              <a:buNone/>
            </a:pPr>
            <a:r>
              <a:rPr lang="en-US" sz="2400" dirty="0" smtClean="0"/>
              <a:t>Suppose our sample space is blood types with </a:t>
            </a:r>
            <a:r>
              <a:rPr lang="en-US" sz="2400" dirty="0" err="1" smtClean="0"/>
              <a:t>Rh</a:t>
            </a:r>
            <a:r>
              <a:rPr lang="en-US" sz="2400" dirty="0" smtClean="0"/>
              <a:t>-factor:</a:t>
            </a:r>
          </a:p>
          <a:p>
            <a:pPr marL="571500" indent="-571500">
              <a:buNone/>
            </a:pPr>
            <a:endParaRPr lang="en-US" sz="2400" dirty="0" smtClean="0"/>
          </a:p>
          <a:p>
            <a:pPr marL="571500" indent="-571500">
              <a:buNone/>
            </a:pPr>
            <a:endParaRPr lang="en-US" sz="2400" dirty="0" smtClean="0"/>
          </a:p>
          <a:p>
            <a:pPr marL="571500" indent="-571500">
              <a:buNone/>
            </a:pPr>
            <a:r>
              <a:rPr lang="en-US" sz="2400" dirty="0" smtClean="0"/>
              <a:t>	Let E be the event “type B blood” and let F be the event “type O blood.” Identify the events E, F, and E and F (E∩F).</a:t>
            </a:r>
          </a:p>
          <a:p>
            <a:pPr marL="571500" indent="-571500">
              <a:buNone/>
            </a:pPr>
            <a:r>
              <a:rPr lang="en-US" sz="2400" dirty="0" smtClean="0"/>
              <a:t>Solution:</a:t>
            </a:r>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r>
              <a:rPr lang="en-US" sz="2400" dirty="0" smtClean="0"/>
              <a:t>Thus, events E and F are mutually exclusive.</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(11.1</a:t>
            </a:r>
            <a:r>
              <a:rPr lang="en-US" dirty="0">
                <a:solidFill>
                  <a:prstClr val="white"/>
                </a:solidFill>
              </a:rPr>
              <a:t>)</a:t>
            </a:r>
            <a:r>
              <a:rPr lang="en-US" dirty="0" smtClean="0">
                <a:solidFill>
                  <a:prstClr val="white"/>
                </a:solidFill>
              </a:rPr>
              <a:t> Compound </a:t>
            </a:r>
            <a:r>
              <a:rPr lang="en-US" dirty="0">
                <a:solidFill>
                  <a:prstClr val="white"/>
                </a:solidFill>
              </a:rPr>
              <a:t>Events</a:t>
            </a:r>
          </a:p>
        </p:txBody>
      </p:sp>
      <p:graphicFrame>
        <p:nvGraphicFramePr>
          <p:cNvPr id="6" name="Object 5"/>
          <p:cNvGraphicFramePr>
            <a:graphicFrameLocks noChangeAspect="1"/>
          </p:cNvGraphicFramePr>
          <p:nvPr/>
        </p:nvGraphicFramePr>
        <p:xfrm>
          <a:off x="1713134" y="1811314"/>
          <a:ext cx="5316582" cy="450080"/>
        </p:xfrm>
        <a:graphic>
          <a:graphicData uri="http://schemas.openxmlformats.org/presentationml/2006/ole">
            <mc:AlternateContent xmlns:mc="http://schemas.openxmlformats.org/markup-compatibility/2006">
              <mc:Choice xmlns:v="urn:schemas-microsoft-com:vml" Requires="v">
                <p:oleObj spid="_x0000_s32783" name="Equation" r:id="rId3" imgW="2400300" imgH="203200" progId="Equation.3">
                  <p:embed/>
                </p:oleObj>
              </mc:Choice>
              <mc:Fallback>
                <p:oleObj name="Equation" r:id="rId3" imgW="24003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134" y="1811314"/>
                        <a:ext cx="5316582" cy="45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3"/>
          <p:cNvGraphicFramePr>
            <a:graphicFrameLocks noChangeAspect="1"/>
          </p:cNvGraphicFramePr>
          <p:nvPr/>
        </p:nvGraphicFramePr>
        <p:xfrm>
          <a:off x="1726093" y="3681750"/>
          <a:ext cx="1912937" cy="449262"/>
        </p:xfrm>
        <a:graphic>
          <a:graphicData uri="http://schemas.openxmlformats.org/presentationml/2006/ole">
            <mc:AlternateContent xmlns:mc="http://schemas.openxmlformats.org/markup-compatibility/2006">
              <mc:Choice xmlns:v="urn:schemas-microsoft-com:vml" Requires="v">
                <p:oleObj spid="_x0000_s32784" name="Equation" r:id="rId5" imgW="863600" imgH="203200" progId="Equation.3">
                  <p:embed/>
                </p:oleObj>
              </mc:Choice>
              <mc:Fallback>
                <p:oleObj name="Equation" r:id="rId5" imgW="8636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6093" y="3681750"/>
                        <a:ext cx="1912937"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6" name="Object 4"/>
          <p:cNvGraphicFramePr>
            <a:graphicFrameLocks noChangeAspect="1"/>
          </p:cNvGraphicFramePr>
          <p:nvPr/>
        </p:nvGraphicFramePr>
        <p:xfrm>
          <a:off x="1763429" y="4408825"/>
          <a:ext cx="1911350" cy="449262"/>
        </p:xfrm>
        <a:graphic>
          <a:graphicData uri="http://schemas.openxmlformats.org/presentationml/2006/ole">
            <mc:AlternateContent xmlns:mc="http://schemas.openxmlformats.org/markup-compatibility/2006">
              <mc:Choice xmlns:v="urn:schemas-microsoft-com:vml" Requires="v">
                <p:oleObj spid="_x0000_s32785" name="Equation" r:id="rId7" imgW="863600" imgH="203200" progId="Equation.3">
                  <p:embed/>
                </p:oleObj>
              </mc:Choice>
              <mc:Fallback>
                <p:oleObj name="Equation" r:id="rId7" imgW="863600" imgH="203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3429" y="4408825"/>
                        <a:ext cx="1911350"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7" name="Object 5"/>
          <p:cNvGraphicFramePr>
            <a:graphicFrameLocks noChangeAspect="1"/>
          </p:cNvGraphicFramePr>
          <p:nvPr/>
        </p:nvGraphicFramePr>
        <p:xfrm>
          <a:off x="1789347" y="5125580"/>
          <a:ext cx="1517650" cy="309563"/>
        </p:xfrm>
        <a:graphic>
          <a:graphicData uri="http://schemas.openxmlformats.org/presentationml/2006/ole">
            <mc:AlternateContent xmlns:mc="http://schemas.openxmlformats.org/markup-compatibility/2006">
              <mc:Choice xmlns:v="urn:schemas-microsoft-com:vml" Requires="v">
                <p:oleObj spid="_x0000_s32786" name="Equation" r:id="rId9" imgW="685800" imgH="139700" progId="Equation.3">
                  <p:embed/>
                </p:oleObj>
              </mc:Choice>
              <mc:Fallback>
                <p:oleObj name="Equation" r:id="rId9" imgW="685800" imgH="1397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89347" y="5125580"/>
                        <a:ext cx="1517650"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Venn Diagrams: Compound Events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 It is convenient to summarize the previous discussion using Venn diagrams. The four compound events: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(11.1</a:t>
            </a:r>
            <a:r>
              <a:rPr lang="en-US" dirty="0">
                <a:solidFill>
                  <a:prstClr val="white"/>
                </a:solidFill>
              </a:rPr>
              <a:t>)</a:t>
            </a:r>
            <a:r>
              <a:rPr lang="en-US" dirty="0" smtClean="0">
                <a:solidFill>
                  <a:prstClr val="white"/>
                </a:solidFill>
              </a:rPr>
              <a:t> Compound </a:t>
            </a:r>
            <a:r>
              <a:rPr lang="en-US" dirty="0">
                <a:solidFill>
                  <a:prstClr val="white"/>
                </a:solidFill>
              </a:rPr>
              <a:t>Events</a:t>
            </a:r>
          </a:p>
        </p:txBody>
      </p:sp>
      <p:pic>
        <p:nvPicPr>
          <p:cNvPr id="10" name="Picture 9"/>
          <p:cNvPicPr>
            <a:picLocks noChangeAspect="1"/>
          </p:cNvPicPr>
          <p:nvPr/>
        </p:nvPicPr>
        <p:blipFill>
          <a:blip r:embed="rId2"/>
          <a:stretch>
            <a:fillRect/>
          </a:stretch>
        </p:blipFill>
        <p:spPr>
          <a:xfrm>
            <a:off x="2104440" y="2126676"/>
            <a:ext cx="5194300" cy="3822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Venn Diagrams: Mutually Exclusive Events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As sets, mutually exclusive events are sets that do not intersect:</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(11.1</a:t>
            </a:r>
            <a:r>
              <a:rPr lang="en-US" dirty="0">
                <a:solidFill>
                  <a:prstClr val="white"/>
                </a:solidFill>
              </a:rPr>
              <a:t>)</a:t>
            </a:r>
            <a:r>
              <a:rPr lang="en-US" dirty="0" smtClean="0">
                <a:solidFill>
                  <a:prstClr val="white"/>
                </a:solidFill>
              </a:rPr>
              <a:t> Compound </a:t>
            </a:r>
            <a:r>
              <a:rPr lang="en-US" dirty="0">
                <a:solidFill>
                  <a:prstClr val="white"/>
                </a:solidFill>
              </a:rPr>
              <a:t>Events</a:t>
            </a:r>
          </a:p>
        </p:txBody>
      </p:sp>
      <p:pic>
        <p:nvPicPr>
          <p:cNvPr id="16" name="Picture 15"/>
          <p:cNvPicPr>
            <a:picLocks noChangeAspect="1"/>
          </p:cNvPicPr>
          <p:nvPr/>
        </p:nvPicPr>
        <p:blipFill>
          <a:blip r:embed="rId2"/>
          <a:stretch>
            <a:fillRect/>
          </a:stretch>
        </p:blipFill>
        <p:spPr>
          <a:xfrm>
            <a:off x="2674109" y="2281613"/>
            <a:ext cx="3630617" cy="258571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Probability Axioms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Let S be a sample space. Then:</a:t>
            </a:r>
          </a:p>
          <a:p>
            <a:pPr marL="571500" indent="-571500">
              <a:buNone/>
            </a:pPr>
            <a:endParaRPr lang="en-US" sz="2400" dirty="0" smtClean="0"/>
          </a:p>
          <a:p>
            <a:pPr marL="571500" indent="-571500">
              <a:buFont typeface="+mj-lt"/>
              <a:buAutoNum type="arabicPeriod"/>
            </a:pPr>
            <a:r>
              <a:rPr lang="en-US" sz="2400" dirty="0" smtClean="0"/>
              <a:t>P(S) = 1</a:t>
            </a:r>
          </a:p>
          <a:p>
            <a:pPr marL="571500" indent="-571500">
              <a:buFont typeface="+mj-lt"/>
              <a:buAutoNum type="arabicPeriod"/>
            </a:pPr>
            <a:r>
              <a:rPr lang="en-US" sz="2400" dirty="0" smtClean="0"/>
              <a:t>If E is an event in S, then 0 ≤ P(E) ≤ 1</a:t>
            </a:r>
          </a:p>
          <a:p>
            <a:pPr marL="571500" indent="-571500">
              <a:buFont typeface="+mj-lt"/>
              <a:buAutoNum type="arabicPeriod"/>
            </a:pPr>
            <a:r>
              <a:rPr lang="en-US" sz="2400" dirty="0" smtClean="0"/>
              <a:t>If A and B are mutually exclusive events in S (i.e. A∩B=     ), then:</a:t>
            </a:r>
          </a:p>
          <a:p>
            <a:pPr marL="971550" lvl="1" indent="-571500">
              <a:buFont typeface="+mj-lt"/>
              <a:buAutoNum type="alphaLcParenR"/>
            </a:pPr>
            <a:r>
              <a:rPr lang="en-US" sz="2400" dirty="0" smtClean="0"/>
              <a:t>P(A∪B) = P(A) + P(B)</a:t>
            </a:r>
          </a:p>
          <a:p>
            <a:pPr marL="971550" lvl="1" indent="-571500">
              <a:buFont typeface="+mj-lt"/>
              <a:buAutoNum type="alphaLcParenR"/>
            </a:pPr>
            <a:r>
              <a:rPr lang="en-US" sz="2400" dirty="0" smtClean="0"/>
              <a:t>P(A∩B) = 0</a:t>
            </a:r>
            <a:endParaRPr lang="en-US" dirty="0" smtClean="0"/>
          </a:p>
          <a:p>
            <a:pPr marL="571500" indent="-571500">
              <a:buNone/>
            </a:pPr>
            <a:endParaRPr lang="en-US" sz="2400" dirty="0" smtClean="0"/>
          </a:p>
          <a:p>
            <a:pPr marL="571500" indent="-571500">
              <a:buNone/>
            </a:pPr>
            <a:r>
              <a:rPr lang="en-US" sz="2400" dirty="0" smtClean="0"/>
              <a:t>From these simple, intuitive axioms we can derive several laws of probability.</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smtClean="0"/>
              <a:t>(11.2</a:t>
            </a:r>
            <a:r>
              <a:rPr lang="en-US" dirty="0" smtClean="0"/>
              <a:t>) Probability of a Compound Event</a:t>
            </a:r>
          </a:p>
        </p:txBody>
      </p:sp>
      <p:graphicFrame>
        <p:nvGraphicFramePr>
          <p:cNvPr id="34822" name="Object 6"/>
          <p:cNvGraphicFramePr>
            <a:graphicFrameLocks noChangeAspect="1"/>
          </p:cNvGraphicFramePr>
          <p:nvPr/>
        </p:nvGraphicFramePr>
        <p:xfrm>
          <a:off x="7887476" y="3051969"/>
          <a:ext cx="341313" cy="312737"/>
        </p:xfrm>
        <a:graphic>
          <a:graphicData uri="http://schemas.openxmlformats.org/presentationml/2006/ole">
            <mc:AlternateContent xmlns:mc="http://schemas.openxmlformats.org/markup-compatibility/2006">
              <mc:Choice xmlns:v="urn:schemas-microsoft-com:vml" Requires="v">
                <p:oleObj spid="_x0000_s34826" name="Equation" r:id="rId3" imgW="152400" imgH="139700" progId="Equation.3">
                  <p:embed/>
                </p:oleObj>
              </mc:Choice>
              <mc:Fallback>
                <p:oleObj name="Equation" r:id="rId3" imgW="152400" imgH="1397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7476" y="3051969"/>
                        <a:ext cx="341313" cy="31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8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Probability Axioms: Example </a:t>
            </a:r>
            <a:r>
              <a:rPr lang="en-US" sz="2600" dirty="0" smtClean="0"/>
              <a:t>11.6 </a:t>
            </a:r>
            <a:r>
              <a:rPr lang="en-US" sz="2600" dirty="0" smtClean="0"/>
              <a:t>(Eye Color)</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Suppose we know the following about the probability of an individual’s eye color:</a:t>
            </a:r>
          </a:p>
          <a:p>
            <a:pPr marL="571500" indent="-571500">
              <a:buNone/>
            </a:pPr>
            <a:endParaRPr lang="en-US" sz="2400" dirty="0" smtClean="0"/>
          </a:p>
          <a:p>
            <a:pPr marL="571500" indent="-571500">
              <a:buNone/>
            </a:pPr>
            <a:endParaRPr lang="en-US" sz="2400" dirty="0" smtClean="0"/>
          </a:p>
          <a:p>
            <a:pPr marL="571500" indent="-571500">
              <a:buNone/>
            </a:pPr>
            <a:r>
              <a:rPr lang="en-US" sz="2400" dirty="0" smtClean="0"/>
              <a:t>What is the probability the individual has blue or green eyes?</a:t>
            </a:r>
          </a:p>
          <a:p>
            <a:pPr marL="571500" indent="-571500">
              <a:buNone/>
            </a:pPr>
            <a:r>
              <a:rPr lang="en-US" sz="2400" dirty="0" smtClean="0"/>
              <a:t>Solution: Since the individual can only have one of these three eye colors, each of the above events is mutually exclusive. Thus, </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smtClean="0"/>
              <a:t>(11.2</a:t>
            </a:r>
            <a:r>
              <a:rPr lang="en-US" dirty="0" smtClean="0"/>
              <a:t>) Probability of a Compound Event</a:t>
            </a:r>
          </a:p>
        </p:txBody>
      </p:sp>
      <p:graphicFrame>
        <p:nvGraphicFramePr>
          <p:cNvPr id="6" name="Object 5"/>
          <p:cNvGraphicFramePr>
            <a:graphicFrameLocks noChangeAspect="1"/>
          </p:cNvGraphicFramePr>
          <p:nvPr/>
        </p:nvGraphicFramePr>
        <p:xfrm>
          <a:off x="1091863" y="2135188"/>
          <a:ext cx="6392863" cy="650875"/>
        </p:xfrm>
        <a:graphic>
          <a:graphicData uri="http://schemas.openxmlformats.org/presentationml/2006/ole">
            <mc:AlternateContent xmlns:mc="http://schemas.openxmlformats.org/markup-compatibility/2006">
              <mc:Choice xmlns:v="urn:schemas-microsoft-com:vml" Requires="v">
                <p:oleObj spid="_x0000_s37898" name="Equation" r:id="rId3" imgW="3619500" imgH="368300" progId="Equation.3">
                  <p:embed/>
                </p:oleObj>
              </mc:Choice>
              <mc:Fallback>
                <p:oleObj name="Equation" r:id="rId3" imgW="3619500" imgH="3683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863" y="2135188"/>
                        <a:ext cx="6392863"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1805406" y="4163022"/>
          <a:ext cx="4474141" cy="1663572"/>
        </p:xfrm>
        <a:graphic>
          <a:graphicData uri="http://schemas.openxmlformats.org/presentationml/2006/ole">
            <mc:AlternateContent xmlns:mc="http://schemas.openxmlformats.org/markup-compatibility/2006">
              <mc:Choice xmlns:v="urn:schemas-microsoft-com:vml" Requires="v">
                <p:oleObj spid="_x0000_s37899" name="Equation" r:id="rId5" imgW="2324100" imgH="863600" progId="Equation.3">
                  <p:embed/>
                </p:oleObj>
              </mc:Choice>
              <mc:Fallback>
                <p:oleObj name="Equation" r:id="rId5" imgW="2324100" imgH="8636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5406" y="4163022"/>
                        <a:ext cx="4474141" cy="16635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Probability Laws: P(</a:t>
            </a:r>
            <a:r>
              <a:rPr lang="en-US" sz="2800" dirty="0" smtClean="0"/>
              <a:t>Ē)</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Let S be a sample space and let E be an event in S. Then:</a:t>
            </a:r>
          </a:p>
          <a:p>
            <a:pPr marL="571500" indent="-571500">
              <a:buNone/>
            </a:pPr>
            <a:endParaRPr lang="en-US" sz="2400" dirty="0" smtClean="0"/>
          </a:p>
          <a:p>
            <a:pPr marL="571500" indent="-571500">
              <a:buNone/>
            </a:pPr>
            <a:endParaRPr lang="en-US" sz="2400" dirty="0" smtClean="0"/>
          </a:p>
          <a:p>
            <a:pPr marL="571500" indent="-571500">
              <a:buNone/>
            </a:pPr>
            <a:r>
              <a:rPr lang="en-US" sz="2400" dirty="0" smtClean="0"/>
              <a:t>Let’s see how this law comes from the axioms:</a:t>
            </a:r>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r>
              <a:rPr lang="en-US" sz="2400" dirty="0" smtClean="0"/>
              <a:t>Similarly, if A is an event, we have:</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smtClean="0"/>
              <a:t>(11.2</a:t>
            </a:r>
            <a:r>
              <a:rPr lang="en-US" dirty="0" smtClean="0"/>
              <a:t>) Probability of a Compound Event</a:t>
            </a:r>
          </a:p>
        </p:txBody>
      </p:sp>
      <p:graphicFrame>
        <p:nvGraphicFramePr>
          <p:cNvPr id="6" name="Object 5"/>
          <p:cNvGraphicFramePr>
            <a:graphicFrameLocks noChangeAspect="1"/>
          </p:cNvGraphicFramePr>
          <p:nvPr/>
        </p:nvGraphicFramePr>
        <p:xfrm>
          <a:off x="1930400" y="1854761"/>
          <a:ext cx="2235200" cy="502920"/>
        </p:xfrm>
        <a:graphic>
          <a:graphicData uri="http://schemas.openxmlformats.org/presentationml/2006/ole">
            <mc:AlternateContent xmlns:mc="http://schemas.openxmlformats.org/markup-compatibility/2006">
              <mc:Choice xmlns:v="urn:schemas-microsoft-com:vml" Requires="v">
                <p:oleObj spid="_x0000_s38928" name="Equation" r:id="rId3" imgW="1016000" imgH="228600" progId="Equation.3">
                  <p:embed/>
                </p:oleObj>
              </mc:Choice>
              <mc:Fallback>
                <p:oleObj name="Equation" r:id="rId3" imgW="1016000" imgH="2286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00" y="1854761"/>
                        <a:ext cx="2235200" cy="5029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6" name="Object 4"/>
          <p:cNvGraphicFramePr>
            <a:graphicFrameLocks noChangeAspect="1"/>
          </p:cNvGraphicFramePr>
          <p:nvPr/>
        </p:nvGraphicFramePr>
        <p:xfrm>
          <a:off x="2041173" y="3365500"/>
          <a:ext cx="4889500" cy="501650"/>
        </p:xfrm>
        <a:graphic>
          <a:graphicData uri="http://schemas.openxmlformats.org/presentationml/2006/ole">
            <mc:AlternateContent xmlns:mc="http://schemas.openxmlformats.org/markup-compatibility/2006">
              <mc:Choice xmlns:v="urn:schemas-microsoft-com:vml" Requires="v">
                <p:oleObj spid="_x0000_s38929" name="Equation" r:id="rId5" imgW="2222500" imgH="228600" progId="Equation.3">
                  <p:embed/>
                </p:oleObj>
              </mc:Choice>
              <mc:Fallback>
                <p:oleObj name="Equation" r:id="rId5" imgW="2222500" imgH="2286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1173" y="3365500"/>
                        <a:ext cx="488950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7" name="Object 5"/>
          <p:cNvGraphicFramePr>
            <a:graphicFrameLocks noChangeAspect="1"/>
          </p:cNvGraphicFramePr>
          <p:nvPr/>
        </p:nvGraphicFramePr>
        <p:xfrm>
          <a:off x="841375" y="4132679"/>
          <a:ext cx="3324225" cy="501650"/>
        </p:xfrm>
        <a:graphic>
          <a:graphicData uri="http://schemas.openxmlformats.org/presentationml/2006/ole">
            <mc:AlternateContent xmlns:mc="http://schemas.openxmlformats.org/markup-compatibility/2006">
              <mc:Choice xmlns:v="urn:schemas-microsoft-com:vml" Requires="v">
                <p:oleObj spid="_x0000_s38930" name="Equation" r:id="rId7" imgW="1511300" imgH="228600" progId="Equation.3">
                  <p:embed/>
                </p:oleObj>
              </mc:Choice>
              <mc:Fallback>
                <p:oleObj name="Equation" r:id="rId7" imgW="1511300" imgH="2286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375" y="4132679"/>
                        <a:ext cx="3324225"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8" name="Object 6"/>
          <p:cNvGraphicFramePr>
            <a:graphicFrameLocks noChangeAspect="1"/>
          </p:cNvGraphicFramePr>
          <p:nvPr/>
        </p:nvGraphicFramePr>
        <p:xfrm>
          <a:off x="2014538" y="5383213"/>
          <a:ext cx="2208212" cy="503237"/>
        </p:xfrm>
        <a:graphic>
          <a:graphicData uri="http://schemas.openxmlformats.org/presentationml/2006/ole">
            <mc:AlternateContent xmlns:mc="http://schemas.openxmlformats.org/markup-compatibility/2006">
              <mc:Choice xmlns:v="urn:schemas-microsoft-com:vml" Requires="v">
                <p:oleObj spid="_x0000_s38931" name="Equation" r:id="rId9" imgW="1003300" imgH="228600" progId="Equation.3">
                  <p:embed/>
                </p:oleObj>
              </mc:Choice>
              <mc:Fallback>
                <p:oleObj name="Equation" r:id="rId9" imgW="1003300" imgH="2286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4538" y="5383213"/>
                        <a:ext cx="2208212"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9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Probability Laws: Example </a:t>
            </a:r>
            <a:r>
              <a:rPr lang="en-US" sz="2600" dirty="0" smtClean="0"/>
              <a:t>11.7 </a:t>
            </a:r>
            <a:r>
              <a:rPr lang="en-US" sz="2600" dirty="0" smtClean="0"/>
              <a:t>(At Least One Girl)</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A family has 3 children. What is the probability that there is at least one girl?</a:t>
            </a:r>
          </a:p>
          <a:p>
            <a:pPr marL="571500" indent="-571500">
              <a:buNone/>
            </a:pPr>
            <a:r>
              <a:rPr lang="en-US" sz="2400" dirty="0" smtClean="0"/>
              <a:t>Solution: If the family has three children, and each child can be a boy or a girl, there are a total of 2 × 2 × 2 = 8 possible ways this family could be formed. Let event A = “at least one girl”. We could list out all the ways there could be at least one girl among three children, or we could simply look at the complement of A. That is </a:t>
            </a:r>
            <a:r>
              <a:rPr lang="en-US" sz="2400" dirty="0" err="1" smtClean="0"/>
              <a:t>Ā</a:t>
            </a:r>
            <a:r>
              <a:rPr lang="en-US" sz="2400" dirty="0" smtClean="0"/>
              <a:t> = “all three children are boys”. There is only one way to have all three boys, thus P(Ā) = 1/8 and we have:</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smtClean="0"/>
              <a:t>(11.2</a:t>
            </a:r>
            <a:r>
              <a:rPr lang="en-US" dirty="0" smtClean="0"/>
              <a:t>) Probability of a Compound Event</a:t>
            </a:r>
          </a:p>
        </p:txBody>
      </p:sp>
      <p:graphicFrame>
        <p:nvGraphicFramePr>
          <p:cNvPr id="39940" name="Object 4"/>
          <p:cNvGraphicFramePr>
            <a:graphicFrameLocks noChangeAspect="1"/>
          </p:cNvGraphicFramePr>
          <p:nvPr/>
        </p:nvGraphicFramePr>
        <p:xfrm>
          <a:off x="2310514" y="5054600"/>
          <a:ext cx="3717925" cy="811213"/>
        </p:xfrm>
        <a:graphic>
          <a:graphicData uri="http://schemas.openxmlformats.org/presentationml/2006/ole">
            <mc:AlternateContent xmlns:mc="http://schemas.openxmlformats.org/markup-compatibility/2006">
              <mc:Choice xmlns:v="urn:schemas-microsoft-com:vml" Requires="v">
                <p:oleObj spid="_x0000_s39944" name="Equation" r:id="rId3" imgW="1689100" imgH="368300" progId="Equation.3">
                  <p:embed/>
                </p:oleObj>
              </mc:Choice>
              <mc:Fallback>
                <p:oleObj name="Equation" r:id="rId3" imgW="1689100" imgH="3683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0514" y="5054600"/>
                        <a:ext cx="3717925" cy="81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Probability Laws: P(</a:t>
            </a:r>
            <a:r>
              <a:rPr lang="en-US" sz="2800" dirty="0" smtClean="0"/>
              <a:t>E-F)</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Let S be a sample space and let E and F be events in S. Then:</a:t>
            </a:r>
          </a:p>
          <a:p>
            <a:pPr marL="571500" indent="-571500">
              <a:buNone/>
            </a:pPr>
            <a:endParaRPr lang="en-US" sz="2400" dirty="0" smtClean="0"/>
          </a:p>
          <a:p>
            <a:pPr marL="571500" indent="-571500">
              <a:buNone/>
            </a:pPr>
            <a:endParaRPr lang="en-US" sz="2400" dirty="0" smtClean="0"/>
          </a:p>
          <a:p>
            <a:pPr marL="571500" indent="-571500">
              <a:buNone/>
            </a:pPr>
            <a:r>
              <a:rPr lang="en-US" sz="2400" dirty="0" smtClean="0"/>
              <a:t>Let’s see how this law comes from the axioms:</a:t>
            </a:r>
          </a:p>
          <a:p>
            <a:pPr marL="571500" indent="-571500">
              <a:buNone/>
            </a:pPr>
            <a:endParaRPr lang="en-US" sz="2400" dirty="0" smtClean="0"/>
          </a:p>
          <a:p>
            <a:pPr marL="571500" indent="-571500">
              <a:buNone/>
            </a:pPr>
            <a:r>
              <a:rPr lang="en-US" sz="2400" dirty="0" smtClean="0"/>
              <a:t>Since							    and since these are mutually exclusive, we have:</a:t>
            </a:r>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smtClean="0"/>
              <a:t>(11.2</a:t>
            </a:r>
            <a:r>
              <a:rPr lang="en-US" dirty="0" smtClean="0"/>
              <a:t>) Probability of a Compound Event</a:t>
            </a:r>
          </a:p>
        </p:txBody>
      </p:sp>
      <p:graphicFrame>
        <p:nvGraphicFramePr>
          <p:cNvPr id="6" name="Object 5"/>
          <p:cNvGraphicFramePr>
            <a:graphicFrameLocks noChangeAspect="1"/>
          </p:cNvGraphicFramePr>
          <p:nvPr/>
        </p:nvGraphicFramePr>
        <p:xfrm>
          <a:off x="1400175" y="1854200"/>
          <a:ext cx="5645150" cy="503238"/>
        </p:xfrm>
        <a:graphic>
          <a:graphicData uri="http://schemas.openxmlformats.org/presentationml/2006/ole">
            <mc:AlternateContent xmlns:mc="http://schemas.openxmlformats.org/markup-compatibility/2006">
              <mc:Choice xmlns:v="urn:schemas-microsoft-com:vml" Requires="v">
                <p:oleObj spid="_x0000_s40976" name="Equation" r:id="rId3" imgW="2565400" imgH="228600" progId="Equation.3">
                  <p:embed/>
                </p:oleObj>
              </mc:Choice>
              <mc:Fallback>
                <p:oleObj name="Equation" r:id="rId3" imgW="256540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175" y="1854200"/>
                        <a:ext cx="5645150"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6" name="Object 4"/>
          <p:cNvGraphicFramePr>
            <a:graphicFrameLocks noChangeAspect="1"/>
          </p:cNvGraphicFramePr>
          <p:nvPr/>
        </p:nvGraphicFramePr>
        <p:xfrm>
          <a:off x="1923825" y="4505804"/>
          <a:ext cx="4078287" cy="501650"/>
        </p:xfrm>
        <a:graphic>
          <a:graphicData uri="http://schemas.openxmlformats.org/presentationml/2006/ole">
            <mc:AlternateContent xmlns:mc="http://schemas.openxmlformats.org/markup-compatibility/2006">
              <mc:Choice xmlns:v="urn:schemas-microsoft-com:vml" Requires="v">
                <p:oleObj spid="_x0000_s40977" name="Equation" r:id="rId5" imgW="1854200" imgH="228600" progId="Equation.3">
                  <p:embed/>
                </p:oleObj>
              </mc:Choice>
              <mc:Fallback>
                <p:oleObj name="Equation" r:id="rId5" imgW="185420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3825" y="4505804"/>
                        <a:ext cx="4078287"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7" name="Object 5"/>
          <p:cNvGraphicFramePr>
            <a:graphicFrameLocks noChangeAspect="1"/>
          </p:cNvGraphicFramePr>
          <p:nvPr/>
        </p:nvGraphicFramePr>
        <p:xfrm>
          <a:off x="784334" y="5246651"/>
          <a:ext cx="5140325" cy="501650"/>
        </p:xfrm>
        <a:graphic>
          <a:graphicData uri="http://schemas.openxmlformats.org/presentationml/2006/ole">
            <mc:AlternateContent xmlns:mc="http://schemas.openxmlformats.org/markup-compatibility/2006">
              <mc:Choice xmlns:v="urn:schemas-microsoft-com:vml" Requires="v">
                <p:oleObj spid="_x0000_s40978" name="Equation" r:id="rId7" imgW="2336800" imgH="228600" progId="Equation.3">
                  <p:embed/>
                </p:oleObj>
              </mc:Choice>
              <mc:Fallback>
                <p:oleObj name="Equation" r:id="rId7" imgW="233680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334" y="5246651"/>
                        <a:ext cx="5140325"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6" name="Object 6"/>
          <p:cNvGraphicFramePr>
            <a:graphicFrameLocks noChangeAspect="1"/>
          </p:cNvGraphicFramePr>
          <p:nvPr/>
        </p:nvGraphicFramePr>
        <p:xfrm>
          <a:off x="1237003" y="3446960"/>
          <a:ext cx="3184525" cy="501650"/>
        </p:xfrm>
        <a:graphic>
          <a:graphicData uri="http://schemas.openxmlformats.org/presentationml/2006/ole">
            <mc:AlternateContent xmlns:mc="http://schemas.openxmlformats.org/markup-compatibility/2006">
              <mc:Choice xmlns:v="urn:schemas-microsoft-com:vml" Requires="v">
                <p:oleObj spid="_x0000_s40979" name="Equation" r:id="rId9" imgW="1447800" imgH="228600" progId="Equation.3">
                  <p:embed/>
                </p:oleObj>
              </mc:Choice>
              <mc:Fallback>
                <p:oleObj name="Equation" r:id="rId9" imgW="1447800" imgH="2286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7003" y="3446960"/>
                        <a:ext cx="3184525"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9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Motivating Example: Blood Type &amp; </a:t>
            </a:r>
            <a:r>
              <a:rPr lang="en-US" sz="2800" dirty="0" err="1" smtClean="0"/>
              <a:t>Rh</a:t>
            </a:r>
            <a:r>
              <a:rPr lang="en-US" sz="2800" dirty="0" smtClean="0"/>
              <a:t>-Classification</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571500" indent="-571500"/>
            <a:r>
              <a:rPr lang="en-US" sz="2400" dirty="0" smtClean="0"/>
              <a:t>One example of a compound event is blood typing together with the </a:t>
            </a:r>
            <a:r>
              <a:rPr lang="en-US" sz="2400" dirty="0" err="1" smtClean="0"/>
              <a:t>Rh-classiﬁcation</a:t>
            </a:r>
            <a:r>
              <a:rPr lang="en-US" sz="2400" dirty="0" smtClean="0"/>
              <a:t> of blood</a:t>
            </a:r>
          </a:p>
          <a:p>
            <a:pPr marL="571500" indent="-571500"/>
            <a:r>
              <a:rPr lang="en-US" sz="2400" dirty="0" smtClean="0"/>
              <a:t>Given the blood types </a:t>
            </a:r>
            <a:r>
              <a:rPr lang="en-US" sz="2400" i="1" dirty="0" smtClean="0"/>
              <a:t>and </a:t>
            </a:r>
            <a:r>
              <a:rPr lang="en-US" sz="2400" dirty="0" err="1" smtClean="0"/>
              <a:t>Rh-classiﬁcations</a:t>
            </a:r>
            <a:r>
              <a:rPr lang="en-US" sz="2400" dirty="0" smtClean="0"/>
              <a:t> of an </a:t>
            </a:r>
            <a:r>
              <a:rPr lang="en-US" sz="2400" dirty="0" err="1" smtClean="0"/>
              <a:t>oﬀspring’s</a:t>
            </a:r>
            <a:r>
              <a:rPr lang="en-US" sz="2400" dirty="0" smtClean="0"/>
              <a:t> parents, we could ask: </a:t>
            </a:r>
          </a:p>
          <a:p>
            <a:pPr marL="971550" lvl="1" indent="-571500"/>
            <a:r>
              <a:rPr lang="en-US" sz="2000" dirty="0" smtClean="0"/>
              <a:t>What is the probability a child is Rh-positive </a:t>
            </a:r>
            <a:r>
              <a:rPr lang="en-US" sz="2000" b="1" dirty="0" smtClean="0"/>
              <a:t>and </a:t>
            </a:r>
            <a:r>
              <a:rPr lang="en-US" sz="2000" dirty="0" smtClean="0"/>
              <a:t>type B? </a:t>
            </a:r>
          </a:p>
          <a:p>
            <a:pPr marL="971550" lvl="1" indent="-571500"/>
            <a:r>
              <a:rPr lang="en-US" sz="2000" dirty="0" smtClean="0"/>
              <a:t>What is the probability a child is Rh-positive </a:t>
            </a:r>
            <a:r>
              <a:rPr lang="en-US" sz="2000" b="1" dirty="0" smtClean="0"/>
              <a:t>or </a:t>
            </a:r>
            <a:r>
              <a:rPr lang="en-US" sz="2000" dirty="0" smtClean="0"/>
              <a:t>type B? </a:t>
            </a:r>
          </a:p>
          <a:p>
            <a:pPr marL="971550" lvl="1" indent="-571500"/>
            <a:r>
              <a:rPr lang="en-US" sz="2000" dirty="0" smtClean="0"/>
              <a:t>What is the probability a child is </a:t>
            </a:r>
            <a:r>
              <a:rPr lang="en-US" sz="2000" b="1" dirty="0" smtClean="0"/>
              <a:t>neither </a:t>
            </a:r>
            <a:r>
              <a:rPr lang="en-US" sz="2000" dirty="0" smtClean="0"/>
              <a:t>Rh-positive </a:t>
            </a:r>
            <a:r>
              <a:rPr lang="en-US" sz="2000" b="1" dirty="0" smtClean="0"/>
              <a:t>nor </a:t>
            </a:r>
            <a:r>
              <a:rPr lang="en-US" sz="2000" dirty="0" smtClean="0"/>
              <a:t>type B? </a:t>
            </a:r>
          </a:p>
          <a:p>
            <a:pPr marL="571500" indent="-571500"/>
            <a:r>
              <a:rPr lang="en-US" sz="2400" dirty="0" smtClean="0"/>
              <a:t>Recall that ‘Rh-positive’ and ‘type B’ are events (subsets) of the sample space (made up of all elementary events) for the experiment that records the blood type and </a:t>
            </a:r>
            <a:r>
              <a:rPr lang="en-US" sz="2400" dirty="0" err="1" smtClean="0"/>
              <a:t>Rh</a:t>
            </a:r>
            <a:r>
              <a:rPr lang="en-US" sz="2400" dirty="0" smtClean="0"/>
              <a:t>-classification for an offspring of parents with known blood types and </a:t>
            </a:r>
            <a:r>
              <a:rPr lang="en-US" sz="2400" dirty="0" err="1" smtClean="0"/>
              <a:t>Rh</a:t>
            </a:r>
            <a:r>
              <a:rPr lang="en-US" sz="2400" dirty="0" smtClean="0"/>
              <a:t>-classifications</a:t>
            </a:r>
          </a:p>
          <a:p>
            <a:pPr marL="571500" indent="-571500"/>
            <a:r>
              <a:rPr lang="en-US" sz="2400" dirty="0" smtClean="0"/>
              <a:t>A </a:t>
            </a:r>
            <a:r>
              <a:rPr lang="en-US" sz="2400" b="1" dirty="0" smtClean="0"/>
              <a:t>compound event</a:t>
            </a:r>
            <a:r>
              <a:rPr lang="en-US" sz="2400" dirty="0" smtClean="0"/>
              <a:t> is an event that is some logical combination of events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(11.1</a:t>
            </a:r>
            <a:r>
              <a:rPr lang="en-US" dirty="0">
                <a:solidFill>
                  <a:prstClr val="white"/>
                </a:solidFill>
              </a:rPr>
              <a:t>)</a:t>
            </a:r>
            <a:r>
              <a:rPr lang="en-US" dirty="0" smtClean="0">
                <a:solidFill>
                  <a:prstClr val="white"/>
                </a:solidFill>
              </a:rPr>
              <a:t> Compound </a:t>
            </a:r>
            <a:r>
              <a:rPr lang="en-US" dirty="0">
                <a:solidFill>
                  <a:prstClr val="white"/>
                </a:solidFill>
              </a:rPr>
              <a:t>Events</a:t>
            </a:r>
          </a:p>
        </p:txBody>
      </p:sp>
      <p:sp>
        <p:nvSpPr>
          <p:cNvPr id="6" name="Frame 5"/>
          <p:cNvSpPr/>
          <p:nvPr/>
        </p:nvSpPr>
        <p:spPr>
          <a:xfrm>
            <a:off x="4833604" y="2695255"/>
            <a:ext cx="1228779" cy="299549"/>
          </a:xfrm>
          <a:prstGeom prst="frame">
            <a:avLst>
              <a:gd name="adj1"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4830496" y="3067941"/>
            <a:ext cx="1228779" cy="299549"/>
          </a:xfrm>
          <a:prstGeom prst="frame">
            <a:avLst>
              <a:gd name="adj1"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5669723" y="3388795"/>
            <a:ext cx="1228779" cy="299549"/>
          </a:xfrm>
          <a:prstGeom prst="frame">
            <a:avLst>
              <a:gd name="adj1"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7312409" y="3398657"/>
            <a:ext cx="698425" cy="299549"/>
          </a:xfrm>
          <a:prstGeom prst="frame">
            <a:avLst>
              <a:gd name="adj1"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6350335" y="3058653"/>
            <a:ext cx="698425" cy="299549"/>
          </a:xfrm>
          <a:prstGeom prst="frame">
            <a:avLst>
              <a:gd name="adj1"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Frame 10"/>
          <p:cNvSpPr/>
          <p:nvPr/>
        </p:nvSpPr>
        <p:spPr>
          <a:xfrm>
            <a:off x="6515694" y="2705691"/>
            <a:ext cx="698425" cy="299549"/>
          </a:xfrm>
          <a:prstGeom prst="frame">
            <a:avLst>
              <a:gd name="adj1"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Probability Laws: P(</a:t>
            </a:r>
            <a:r>
              <a:rPr lang="en-US" sz="2800" dirty="0" smtClean="0"/>
              <a:t>E∪F)</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Let S be a sample space and let E and F be events in S. Then:</a:t>
            </a:r>
          </a:p>
          <a:p>
            <a:pPr marL="571500" indent="-571500">
              <a:buNone/>
            </a:pPr>
            <a:endParaRPr lang="en-US" sz="2400" dirty="0" smtClean="0"/>
          </a:p>
          <a:p>
            <a:pPr marL="571500" indent="-571500">
              <a:buNone/>
            </a:pPr>
            <a:endParaRPr lang="en-US" sz="2400" dirty="0" smtClean="0"/>
          </a:p>
          <a:p>
            <a:pPr marL="571500" indent="-571500">
              <a:buNone/>
            </a:pPr>
            <a:r>
              <a:rPr lang="en-US" sz="2400" dirty="0" smtClean="0"/>
              <a:t>Notice that if E∩F={ }, then this law reduces to the axiom regarding the probability of the union of mutually exclusive events.</a:t>
            </a:r>
          </a:p>
          <a:p>
            <a:pPr marL="571500" indent="-571500">
              <a:buNone/>
            </a:pPr>
            <a:r>
              <a:rPr lang="en-US" sz="2400" dirty="0" smtClean="0"/>
              <a:t>Let’s see how this law comes from the axioms:</a:t>
            </a:r>
          </a:p>
          <a:p>
            <a:pPr marL="571500" indent="-571500">
              <a:buNone/>
            </a:pPr>
            <a:r>
              <a:rPr lang="en-US" sz="2400" dirty="0" smtClean="0"/>
              <a:t>Since							    and since these are mutually exclusive, we have:</a:t>
            </a:r>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smtClean="0"/>
              <a:t>(11.2</a:t>
            </a:r>
            <a:r>
              <a:rPr lang="en-US" dirty="0" smtClean="0"/>
              <a:t>) Probability of a Compound Event</a:t>
            </a:r>
          </a:p>
        </p:txBody>
      </p:sp>
      <p:graphicFrame>
        <p:nvGraphicFramePr>
          <p:cNvPr id="6" name="Object 5"/>
          <p:cNvGraphicFramePr>
            <a:graphicFrameLocks noChangeAspect="1"/>
          </p:cNvGraphicFramePr>
          <p:nvPr/>
        </p:nvGraphicFramePr>
        <p:xfrm>
          <a:off x="1692275" y="1881188"/>
          <a:ext cx="5059363" cy="447675"/>
        </p:xfrm>
        <a:graphic>
          <a:graphicData uri="http://schemas.openxmlformats.org/presentationml/2006/ole">
            <mc:AlternateContent xmlns:mc="http://schemas.openxmlformats.org/markup-compatibility/2006">
              <mc:Choice xmlns:v="urn:schemas-microsoft-com:vml" Requires="v">
                <p:oleObj spid="_x0000_s41999" name="Equation" r:id="rId3" imgW="2298700" imgH="203200" progId="Equation.3">
                  <p:embed/>
                </p:oleObj>
              </mc:Choice>
              <mc:Fallback>
                <p:oleObj name="Equation" r:id="rId3" imgW="22987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881188"/>
                        <a:ext cx="5059363"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6" name="Object 4"/>
          <p:cNvGraphicFramePr>
            <a:graphicFrameLocks noChangeAspect="1"/>
          </p:cNvGraphicFramePr>
          <p:nvPr/>
        </p:nvGraphicFramePr>
        <p:xfrm>
          <a:off x="1938338" y="5049401"/>
          <a:ext cx="4049712" cy="501650"/>
        </p:xfrm>
        <a:graphic>
          <a:graphicData uri="http://schemas.openxmlformats.org/presentationml/2006/ole">
            <mc:AlternateContent xmlns:mc="http://schemas.openxmlformats.org/markup-compatibility/2006">
              <mc:Choice xmlns:v="urn:schemas-microsoft-com:vml" Requires="v">
                <p:oleObj spid="_x0000_s42000" name="Equation" r:id="rId5" imgW="1841500" imgH="228600" progId="Equation.3">
                  <p:embed/>
                </p:oleObj>
              </mc:Choice>
              <mc:Fallback>
                <p:oleObj name="Equation" r:id="rId5" imgW="184150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8338" y="5049401"/>
                        <a:ext cx="4049712"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7" name="Object 5"/>
          <p:cNvGraphicFramePr>
            <a:graphicFrameLocks noChangeAspect="1"/>
          </p:cNvGraphicFramePr>
          <p:nvPr/>
        </p:nvGraphicFramePr>
        <p:xfrm>
          <a:off x="3325272" y="5602883"/>
          <a:ext cx="3659188" cy="446087"/>
        </p:xfrm>
        <a:graphic>
          <a:graphicData uri="http://schemas.openxmlformats.org/presentationml/2006/ole">
            <mc:AlternateContent xmlns:mc="http://schemas.openxmlformats.org/markup-compatibility/2006">
              <mc:Choice xmlns:v="urn:schemas-microsoft-com:vml" Requires="v">
                <p:oleObj spid="_x0000_s42001" name="Equation" r:id="rId7" imgW="1663700" imgH="203200" progId="Equation.3">
                  <p:embed/>
                </p:oleObj>
              </mc:Choice>
              <mc:Fallback>
                <p:oleObj name="Equation" r:id="rId7" imgW="1663700" imgH="203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5272" y="5602883"/>
                        <a:ext cx="3659188"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6" name="Object 6"/>
          <p:cNvGraphicFramePr>
            <a:graphicFrameLocks noChangeAspect="1"/>
          </p:cNvGraphicFramePr>
          <p:nvPr/>
        </p:nvGraphicFramePr>
        <p:xfrm>
          <a:off x="1237003" y="4172608"/>
          <a:ext cx="3184525" cy="501650"/>
        </p:xfrm>
        <a:graphic>
          <a:graphicData uri="http://schemas.openxmlformats.org/presentationml/2006/ole">
            <mc:AlternateContent xmlns:mc="http://schemas.openxmlformats.org/markup-compatibility/2006">
              <mc:Choice xmlns:v="urn:schemas-microsoft-com:vml" Requires="v">
                <p:oleObj spid="_x0000_s42002" name="Equation" r:id="rId9" imgW="1447800" imgH="228600" progId="Equation.3">
                  <p:embed/>
                </p:oleObj>
              </mc:Choice>
              <mc:Fallback>
                <p:oleObj name="Equation" r:id="rId9" imgW="1447800" imgH="2286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7003" y="4172608"/>
                        <a:ext cx="3184525"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9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Probability Laws: Example </a:t>
            </a:r>
            <a:r>
              <a:rPr lang="en-US" sz="2600" dirty="0" smtClean="0"/>
              <a:t>11.9 </a:t>
            </a:r>
            <a:r>
              <a:rPr lang="en-US" sz="2600" dirty="0" smtClean="0"/>
              <a:t>(Rolling Dice)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In rolling two dice, what is the probability of rolling a sum of 6 or doubles? </a:t>
            </a:r>
          </a:p>
          <a:p>
            <a:pPr marL="571500" indent="-571500">
              <a:buNone/>
            </a:pPr>
            <a:r>
              <a:rPr lang="en-US" sz="2400" dirty="0" smtClean="0"/>
              <a:t>Solution: Let events A = “sum of 6” and B = “doubles”. If we want to </a:t>
            </a:r>
            <a:r>
              <a:rPr lang="en-US" sz="2400" dirty="0" err="1" smtClean="0"/>
              <a:t>ﬁnd</a:t>
            </a:r>
            <a:r>
              <a:rPr lang="en-US" sz="2400" dirty="0" smtClean="0"/>
              <a:t> P(A∪B) then we need to </a:t>
            </a:r>
            <a:r>
              <a:rPr lang="en-US" sz="2400" dirty="0" err="1" smtClean="0"/>
              <a:t>ﬁnd</a:t>
            </a:r>
            <a:r>
              <a:rPr lang="en-US" sz="2400" dirty="0" smtClean="0"/>
              <a:t> P(A), P(B), and P(A∩B). In rolling two dice there are 6×6 = 36 possible outcomes. The elementary events in each event are:</a:t>
            </a:r>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r>
              <a:rPr lang="en-US" sz="2400" dirty="0" smtClean="0"/>
              <a:t>Thus: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smtClean="0"/>
              <a:t>(11.2</a:t>
            </a:r>
            <a:r>
              <a:rPr lang="en-US" dirty="0" smtClean="0"/>
              <a:t>) Probability of a Compound Event</a:t>
            </a:r>
          </a:p>
        </p:txBody>
      </p:sp>
      <p:graphicFrame>
        <p:nvGraphicFramePr>
          <p:cNvPr id="6" name="Object 5"/>
          <p:cNvGraphicFramePr>
            <a:graphicFrameLocks noChangeAspect="1"/>
          </p:cNvGraphicFramePr>
          <p:nvPr/>
        </p:nvGraphicFramePr>
        <p:xfrm>
          <a:off x="1724660" y="3784600"/>
          <a:ext cx="2697479" cy="1280160"/>
        </p:xfrm>
        <a:graphic>
          <a:graphicData uri="http://schemas.openxmlformats.org/presentationml/2006/ole">
            <mc:AlternateContent xmlns:mc="http://schemas.openxmlformats.org/markup-compatibility/2006">
              <mc:Choice xmlns:v="urn:schemas-microsoft-com:vml" Requires="v">
                <p:oleObj spid="_x0000_s44042" name="Equation" r:id="rId3" imgW="1498600" imgH="711200" progId="Equation.3">
                  <p:embed/>
                </p:oleObj>
              </mc:Choice>
              <mc:Fallback>
                <p:oleObj name="Equation" r:id="rId3" imgW="1498600" imgH="7112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660" y="3784600"/>
                        <a:ext cx="2697479" cy="1280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6" name="Object 4"/>
          <p:cNvGraphicFramePr>
            <a:graphicFrameLocks noChangeAspect="1"/>
          </p:cNvGraphicFramePr>
          <p:nvPr/>
        </p:nvGraphicFramePr>
        <p:xfrm>
          <a:off x="1655763" y="5246688"/>
          <a:ext cx="6326187" cy="666750"/>
        </p:xfrm>
        <a:graphic>
          <a:graphicData uri="http://schemas.openxmlformats.org/presentationml/2006/ole">
            <mc:AlternateContent xmlns:mc="http://schemas.openxmlformats.org/markup-compatibility/2006">
              <mc:Choice xmlns:v="urn:schemas-microsoft-com:vml" Requires="v">
                <p:oleObj spid="_x0000_s44043" name="Equation" r:id="rId5" imgW="3505200" imgH="368300" progId="Equation.3">
                  <p:embed/>
                </p:oleObj>
              </mc:Choice>
              <mc:Fallback>
                <p:oleObj name="Equation" r:id="rId5" imgW="3505200" imgH="3683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5763" y="5246688"/>
                        <a:ext cx="6326187"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Probability Laws: P(</a:t>
            </a:r>
            <a:r>
              <a:rPr lang="en-US" sz="2800" dirty="0" smtClean="0"/>
              <a:t>E∪F∪G)</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Let S be a sample space and let E, F and G be events in S. Then:</a:t>
            </a:r>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smtClean="0"/>
              <a:t>(11.2</a:t>
            </a:r>
            <a:r>
              <a:rPr lang="en-US" dirty="0" smtClean="0"/>
              <a:t>) Probability of a Compound Event</a:t>
            </a:r>
          </a:p>
        </p:txBody>
      </p:sp>
      <p:graphicFrame>
        <p:nvGraphicFramePr>
          <p:cNvPr id="6" name="Object 5"/>
          <p:cNvGraphicFramePr>
            <a:graphicFrameLocks noChangeAspect="1"/>
          </p:cNvGraphicFramePr>
          <p:nvPr/>
        </p:nvGraphicFramePr>
        <p:xfrm>
          <a:off x="841040" y="2199395"/>
          <a:ext cx="7435850" cy="1620838"/>
        </p:xfrm>
        <a:graphic>
          <a:graphicData uri="http://schemas.openxmlformats.org/presentationml/2006/ole">
            <mc:AlternateContent xmlns:mc="http://schemas.openxmlformats.org/markup-compatibility/2006">
              <mc:Choice xmlns:v="urn:schemas-microsoft-com:vml" Requires="v">
                <p:oleObj spid="_x0000_s46086" name="Equation" r:id="rId3" imgW="3378200" imgH="736600" progId="Equation.3">
                  <p:embed/>
                </p:oleObj>
              </mc:Choice>
              <mc:Fallback>
                <p:oleObj name="Equation" r:id="rId3" imgW="3378200" imgH="736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040" y="2199395"/>
                        <a:ext cx="7435850" cy="162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Probability Laws: Example </a:t>
            </a:r>
            <a:r>
              <a:rPr lang="en-US" sz="2600" dirty="0" smtClean="0"/>
              <a:t>11.11 </a:t>
            </a:r>
            <a:r>
              <a:rPr lang="en-US" sz="2600" dirty="0" smtClean="0"/>
              <a:t>(Beetles)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571500" indent="-571500">
              <a:buNone/>
            </a:pPr>
            <a:r>
              <a:rPr lang="en-US" sz="2400" dirty="0" smtClean="0"/>
              <a:t>Suppose we have a population of beetles in which 30% have wings and the rest are wingless. You select a beetle at random and record whether or not it has wings, then put it back. You do this three times. What is the probability that on at least one sample you got a winged beetle?</a:t>
            </a:r>
          </a:p>
          <a:p>
            <a:pPr marL="571500" indent="-571500">
              <a:buNone/>
            </a:pPr>
            <a:r>
              <a:rPr lang="en-US" sz="2400" dirty="0" smtClean="0"/>
              <a:t>Solution: You might think “the chance on each selection is .3, thus over three tries the chance of getting at least one beetle is 0.3 + 0.3 + 0.3 = 0.9. </a:t>
            </a:r>
          </a:p>
          <a:p>
            <a:pPr marL="571500" indent="-571500">
              <a:buNone/>
            </a:pPr>
            <a:r>
              <a:rPr lang="en-US" sz="2400" dirty="0" smtClean="0"/>
              <a:t>But what if we had 4 selections? This reasoning would give us a probability of 1.2. This is not good because by our second probability axiom, any event can only have a probability between 0 and 1. </a:t>
            </a:r>
          </a:p>
          <a:p>
            <a:pPr marL="571500" indent="-571500">
              <a:buNone/>
            </a:pPr>
            <a:r>
              <a:rPr lang="en-US" sz="2400" dirty="0" smtClean="0"/>
              <a:t>What is wrong with this thinking? “At least one winged beetle” means selecting a beetle on one of the 3 tries, or 2 of the 3 tries or on all 3 tries. </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smtClean="0"/>
              <a:t>(11.2</a:t>
            </a:r>
            <a:r>
              <a:rPr lang="en-US" dirty="0" smtClean="0"/>
              <a:t>) Probability of a Compound Event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Probability Laws: Example </a:t>
            </a:r>
            <a:r>
              <a:rPr lang="en-US" sz="2600" dirty="0" smtClean="0"/>
              <a:t>11.11 </a:t>
            </a:r>
            <a:r>
              <a:rPr lang="en-US" sz="2600" dirty="0" smtClean="0"/>
              <a:t>(Beetles)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Let’s use a probability law. Let A=“winged beetle on try 1”, B=“winged beetle on try 2”, C =“winged beetle on try 3”. Then we have:</a:t>
            </a:r>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r>
              <a:rPr lang="en-US" sz="2400" dirty="0" smtClean="0"/>
              <a:t>There’s a much easier way to think about this problem. See the textbook for details- we will revisit this example in the next chapter.</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smtClean="0"/>
              <a:t>(11.2</a:t>
            </a:r>
            <a:r>
              <a:rPr lang="en-US" dirty="0" smtClean="0"/>
              <a:t>) Probability of a Compound Event</a:t>
            </a:r>
          </a:p>
        </p:txBody>
      </p:sp>
      <p:graphicFrame>
        <p:nvGraphicFramePr>
          <p:cNvPr id="48130" name="Object 2"/>
          <p:cNvGraphicFramePr>
            <a:graphicFrameLocks noChangeAspect="1"/>
          </p:cNvGraphicFramePr>
          <p:nvPr/>
        </p:nvGraphicFramePr>
        <p:xfrm>
          <a:off x="1128867" y="2649775"/>
          <a:ext cx="5879538" cy="2108645"/>
        </p:xfrm>
        <a:graphic>
          <a:graphicData uri="http://schemas.openxmlformats.org/presentationml/2006/ole">
            <mc:AlternateContent xmlns:mc="http://schemas.openxmlformats.org/markup-compatibility/2006">
              <mc:Choice xmlns:v="urn:schemas-microsoft-com:vml" Requires="v">
                <p:oleObj spid="_x0000_s48134" name="Equation" r:id="rId3" imgW="3505200" imgH="1257300" progId="Equation.3">
                  <p:embed/>
                </p:oleObj>
              </mc:Choice>
              <mc:Fallback>
                <p:oleObj name="Equation" r:id="rId3" imgW="3505200" imgH="1257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867" y="2649775"/>
                        <a:ext cx="5879538" cy="21086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1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err="1" smtClean="0"/>
              <a:t>DeMorgan’s</a:t>
            </a:r>
            <a:r>
              <a:rPr lang="en-US" sz="2600" dirty="0" smtClean="0"/>
              <a:t> Laws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The following, known as </a:t>
            </a:r>
            <a:r>
              <a:rPr lang="en-US" sz="2400" dirty="0" err="1" smtClean="0"/>
              <a:t>DeMorgan’s</a:t>
            </a:r>
            <a:r>
              <a:rPr lang="en-US" sz="2400" dirty="0" smtClean="0"/>
              <a:t> Laws, will greatly simplify the derivation of the last probability law. Notice that these are not probability laws.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smtClean="0"/>
              <a:t>(11.2</a:t>
            </a:r>
            <a:r>
              <a:rPr lang="en-US" dirty="0" smtClean="0"/>
              <a:t>) Probability of a Compound Event</a:t>
            </a:r>
          </a:p>
        </p:txBody>
      </p:sp>
      <p:graphicFrame>
        <p:nvGraphicFramePr>
          <p:cNvPr id="9" name="Object 8"/>
          <p:cNvGraphicFramePr>
            <a:graphicFrameLocks noChangeAspect="1"/>
          </p:cNvGraphicFramePr>
          <p:nvPr/>
        </p:nvGraphicFramePr>
        <p:xfrm>
          <a:off x="2020889" y="2770842"/>
          <a:ext cx="2348021" cy="1618932"/>
        </p:xfrm>
        <a:graphic>
          <a:graphicData uri="http://schemas.openxmlformats.org/presentationml/2006/ole">
            <mc:AlternateContent xmlns:mc="http://schemas.openxmlformats.org/markup-compatibility/2006">
              <mc:Choice xmlns:v="urn:schemas-microsoft-com:vml" Requires="v">
                <p:oleObj spid="_x0000_s45066" name="Equation" r:id="rId3" imgW="939800" imgH="647700" progId="Equation.3">
                  <p:embed/>
                </p:oleObj>
              </mc:Choice>
              <mc:Fallback>
                <p:oleObj name="Equation" r:id="rId3" imgW="939800" imgH="6477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0889" y="2770842"/>
                        <a:ext cx="2348021" cy="16189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Probability Laws: P(</a:t>
            </a:r>
            <a:r>
              <a:rPr lang="en-US" sz="2800" dirty="0" smtClean="0"/>
              <a:t>Ē∩¬F)</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Let S be a sample space and let E and F be events in S. Then:</a:t>
            </a:r>
          </a:p>
          <a:p>
            <a:pPr marL="571500" indent="-571500">
              <a:buNone/>
            </a:pPr>
            <a:endParaRPr lang="en-US" sz="2400" dirty="0" smtClean="0"/>
          </a:p>
          <a:p>
            <a:pPr marL="571500" indent="-571500">
              <a:buNone/>
            </a:pPr>
            <a:endParaRPr lang="en-US" sz="2400" dirty="0" smtClean="0"/>
          </a:p>
          <a:p>
            <a:pPr marL="571500" indent="-571500">
              <a:buNone/>
            </a:pPr>
            <a:r>
              <a:rPr lang="en-US" sz="2400" dirty="0" smtClean="0"/>
              <a:t>Let’s see how this law comes from the axioms:</a:t>
            </a:r>
          </a:p>
          <a:p>
            <a:pPr marL="571500" indent="-571500">
              <a:buNone/>
            </a:pPr>
            <a:r>
              <a:rPr lang="en-US" sz="2400" dirty="0" smtClean="0"/>
              <a:t>Since					   we have:</a:t>
            </a:r>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r>
              <a:rPr lang="en-US" sz="2400" dirty="0" smtClean="0"/>
              <a:t>See Example </a:t>
            </a:r>
            <a:r>
              <a:rPr lang="en-US" sz="2400" dirty="0" smtClean="0"/>
              <a:t>11.10 </a:t>
            </a:r>
            <a:r>
              <a:rPr lang="en-US" sz="2400" dirty="0" smtClean="0"/>
              <a:t>in the book.</a:t>
            </a:r>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smtClean="0"/>
              <a:t>(11.2</a:t>
            </a:r>
            <a:r>
              <a:rPr lang="en-US" dirty="0" smtClean="0"/>
              <a:t>) Probability of a Compound Event</a:t>
            </a:r>
          </a:p>
        </p:txBody>
      </p:sp>
      <p:graphicFrame>
        <p:nvGraphicFramePr>
          <p:cNvPr id="6" name="Object 5"/>
          <p:cNvGraphicFramePr>
            <a:graphicFrameLocks noChangeAspect="1"/>
          </p:cNvGraphicFramePr>
          <p:nvPr/>
        </p:nvGraphicFramePr>
        <p:xfrm>
          <a:off x="2487613" y="1854200"/>
          <a:ext cx="3467100" cy="503238"/>
        </p:xfrm>
        <a:graphic>
          <a:graphicData uri="http://schemas.openxmlformats.org/presentationml/2006/ole">
            <mc:AlternateContent xmlns:mc="http://schemas.openxmlformats.org/markup-compatibility/2006">
              <mc:Choice xmlns:v="urn:schemas-microsoft-com:vml" Requires="v">
                <p:oleObj spid="_x0000_s49167" name="Equation" r:id="rId3" imgW="1574800" imgH="228600" progId="Equation.3">
                  <p:embed/>
                </p:oleObj>
              </mc:Choice>
              <mc:Fallback>
                <p:oleObj name="Equation" r:id="rId3" imgW="157480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7613" y="1854200"/>
                        <a:ext cx="3467100"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6" name="Object 4"/>
          <p:cNvGraphicFramePr>
            <a:graphicFrameLocks noChangeAspect="1"/>
          </p:cNvGraphicFramePr>
          <p:nvPr/>
        </p:nvGraphicFramePr>
        <p:xfrm>
          <a:off x="1762125" y="3895725"/>
          <a:ext cx="3044825" cy="557213"/>
        </p:xfrm>
        <a:graphic>
          <a:graphicData uri="http://schemas.openxmlformats.org/presentationml/2006/ole">
            <mc:AlternateContent xmlns:mc="http://schemas.openxmlformats.org/markup-compatibility/2006">
              <mc:Choice xmlns:v="urn:schemas-microsoft-com:vml" Requires="v">
                <p:oleObj spid="_x0000_s49168" name="Equation" r:id="rId5" imgW="1384300" imgH="254000" progId="Equation.3">
                  <p:embed/>
                </p:oleObj>
              </mc:Choice>
              <mc:Fallback>
                <p:oleObj name="Equation" r:id="rId5" imgW="1384300" imgH="254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2125" y="3895725"/>
                        <a:ext cx="3044825" cy="55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7" name="Object 5"/>
          <p:cNvGraphicFramePr>
            <a:graphicFrameLocks noChangeAspect="1"/>
          </p:cNvGraphicFramePr>
          <p:nvPr/>
        </p:nvGraphicFramePr>
        <p:xfrm>
          <a:off x="3177959" y="4630738"/>
          <a:ext cx="2039937" cy="446087"/>
        </p:xfrm>
        <a:graphic>
          <a:graphicData uri="http://schemas.openxmlformats.org/presentationml/2006/ole">
            <mc:AlternateContent xmlns:mc="http://schemas.openxmlformats.org/markup-compatibility/2006">
              <mc:Choice xmlns:v="urn:schemas-microsoft-com:vml" Requires="v">
                <p:oleObj spid="_x0000_s49169" name="Equation" r:id="rId7" imgW="927100" imgH="203200" progId="Equation.3">
                  <p:embed/>
                </p:oleObj>
              </mc:Choice>
              <mc:Fallback>
                <p:oleObj name="Equation" r:id="rId7" imgW="927100" imgH="203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7959" y="4630738"/>
                        <a:ext cx="2039937"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6" name="Object 6"/>
          <p:cNvGraphicFramePr>
            <a:graphicFrameLocks noChangeAspect="1"/>
          </p:cNvGraphicFramePr>
          <p:nvPr/>
        </p:nvGraphicFramePr>
        <p:xfrm>
          <a:off x="1260158" y="2984878"/>
          <a:ext cx="2151063" cy="361950"/>
        </p:xfrm>
        <a:graphic>
          <a:graphicData uri="http://schemas.openxmlformats.org/presentationml/2006/ole">
            <mc:AlternateContent xmlns:mc="http://schemas.openxmlformats.org/markup-compatibility/2006">
              <mc:Choice xmlns:v="urn:schemas-microsoft-com:vml" Requires="v">
                <p:oleObj spid="_x0000_s49170" name="Equation" r:id="rId9" imgW="977900" imgH="165100" progId="Equation.3">
                  <p:embed/>
                </p:oleObj>
              </mc:Choice>
              <mc:Fallback>
                <p:oleObj name="Equation" r:id="rId9" imgW="977900" imgH="1651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60158" y="2984878"/>
                        <a:ext cx="2151063"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9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9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Probability Viewed as Darts Tossed at a Dartboard</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Consider the experiment of throwing a dart at a </a:t>
            </a:r>
            <a:r>
              <a:rPr lang="en-US" sz="2400" dirty="0" err="1" smtClean="0"/>
              <a:t>pixelated</a:t>
            </a:r>
            <a:r>
              <a:rPr lang="en-US" sz="2400" dirty="0" smtClean="0"/>
              <a:t> dartboard: </a:t>
            </a:r>
          </a:p>
          <a:p>
            <a:pPr marL="571500" indent="-571500"/>
            <a:r>
              <a:rPr lang="en-US" sz="2400" dirty="0" smtClean="0"/>
              <a:t>For each throw, we assume that the dart does, indeed, hit the board and it’s location on the board is otherwise random. </a:t>
            </a:r>
          </a:p>
          <a:p>
            <a:pPr marL="571500" indent="-571500"/>
            <a:r>
              <a:rPr lang="en-US" sz="2400" dirty="0" smtClean="0"/>
              <a:t>The sample space for this experiment is the set of all possible pixels.</a:t>
            </a:r>
          </a:p>
          <a:p>
            <a:pPr marL="571500" indent="-571500"/>
            <a:r>
              <a:rPr lang="en-US" sz="2400" dirty="0" smtClean="0"/>
              <a:t>Consider the event, “Get a </a:t>
            </a:r>
            <a:r>
              <a:rPr lang="en-US" sz="2400" dirty="0" err="1" smtClean="0"/>
              <a:t>bullseye</a:t>
            </a:r>
            <a:r>
              <a:rPr lang="en-US" sz="2400" dirty="0" smtClean="0"/>
              <a:t>.” This event is the set of pixels located in the demarcated region at the center of the board.</a:t>
            </a:r>
          </a:p>
          <a:p>
            <a:pPr marL="571500" indent="-571500"/>
            <a:r>
              <a:rPr lang="en-US" sz="2400" dirty="0" smtClean="0"/>
              <a:t>Under this setup, how could we define the probability of getting a </a:t>
            </a:r>
            <a:r>
              <a:rPr lang="en-US" sz="2400" dirty="0" err="1" smtClean="0"/>
              <a:t>bullseye</a:t>
            </a:r>
            <a:r>
              <a:rPr lang="en-US" sz="2400" dirty="0" smtClean="0"/>
              <a:t>?</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3. </a:t>
            </a:r>
            <a:r>
              <a:rPr lang="en-US" dirty="0" smtClean="0"/>
              <a:t>(11.3</a:t>
            </a:r>
            <a:r>
              <a:rPr lang="en-US" dirty="0" smtClean="0"/>
              <a:t>) Probability Viewed as Darts Tossed at a Dartboard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Probability Viewed as Darts Tossed at a Dartboard</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The probability of getting a </a:t>
            </a:r>
            <a:r>
              <a:rPr lang="en-US" sz="2400" dirty="0" err="1" smtClean="0"/>
              <a:t>bullseye</a:t>
            </a:r>
            <a:r>
              <a:rPr lang="en-US" sz="2400" dirty="0" smtClean="0"/>
              <a:t> is simply:</a:t>
            </a:r>
          </a:p>
          <a:p>
            <a:pPr marL="571500" indent="-571500"/>
            <a:endParaRPr lang="en-US" sz="2400" dirty="0" smtClean="0"/>
          </a:p>
          <a:p>
            <a:pPr marL="571500" indent="-571500">
              <a:buNone/>
            </a:pPr>
            <a:endParaRPr lang="en-US" sz="2400" dirty="0" smtClean="0"/>
          </a:p>
          <a:p>
            <a:pPr marL="571500" indent="-571500"/>
            <a:r>
              <a:rPr lang="en-US" sz="2400" dirty="0" smtClean="0"/>
              <a:t>Now consider the same experiment but with a standard dartboard.</a:t>
            </a:r>
          </a:p>
          <a:p>
            <a:pPr marL="571500" indent="-571500"/>
            <a:r>
              <a:rPr lang="en-US" sz="2400" dirty="0" smtClean="0"/>
              <a:t>The (idealized) sample space now has many more elements- instead of being restricted to a certain number of pixels, the dart can now land “anywhere.” In this idealized sense, we can’t even write down the sample space because there are infinitely many places on the board for the dart to land.</a:t>
            </a:r>
          </a:p>
          <a:p>
            <a:pPr marL="571500" indent="-571500"/>
            <a:r>
              <a:rPr lang="en-US" sz="2400" dirty="0" smtClean="0"/>
              <a:t>Under this setup, how could we define the probability of getting a </a:t>
            </a:r>
            <a:r>
              <a:rPr lang="en-US" sz="2400" dirty="0" err="1" smtClean="0"/>
              <a:t>bullseye</a:t>
            </a:r>
            <a:r>
              <a:rPr lang="en-US" sz="2400" dirty="0" smtClean="0"/>
              <a:t>?</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3. </a:t>
            </a:r>
            <a:r>
              <a:rPr lang="en-US" dirty="0" smtClean="0"/>
              <a:t>(11.3</a:t>
            </a:r>
            <a:r>
              <a:rPr lang="en-US" dirty="0" smtClean="0"/>
              <a:t>) Probability Viewed as Darts Tossed at a Dartboard</a:t>
            </a:r>
          </a:p>
        </p:txBody>
      </p:sp>
      <p:graphicFrame>
        <p:nvGraphicFramePr>
          <p:cNvPr id="6" name="Object 5"/>
          <p:cNvGraphicFramePr>
            <a:graphicFrameLocks noChangeAspect="1"/>
          </p:cNvGraphicFramePr>
          <p:nvPr/>
        </p:nvGraphicFramePr>
        <p:xfrm>
          <a:off x="1484575" y="1778001"/>
          <a:ext cx="4505926" cy="694944"/>
        </p:xfrm>
        <a:graphic>
          <a:graphicData uri="http://schemas.openxmlformats.org/presentationml/2006/ole">
            <mc:AlternateContent xmlns:mc="http://schemas.openxmlformats.org/markup-compatibility/2006">
              <mc:Choice xmlns:v="urn:schemas-microsoft-com:vml" Requires="v">
                <p:oleObj spid="_x0000_s52230" name="Equation" r:id="rId3" imgW="2552700" imgH="393700" progId="Equation.3">
                  <p:embed/>
                </p:oleObj>
              </mc:Choice>
              <mc:Fallback>
                <p:oleObj name="Equation" r:id="rId3" imgW="2552700" imgH="393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575" y="1778001"/>
                        <a:ext cx="4505926" cy="6949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Probability Viewed as Darts Tossed at a Dartboard</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There is a very natural way to describe the probability. Rather than counting the number of pixels in the </a:t>
            </a:r>
            <a:r>
              <a:rPr lang="en-US" sz="2400" dirty="0" err="1" smtClean="0"/>
              <a:t>bullseye</a:t>
            </a:r>
            <a:r>
              <a:rPr lang="en-US" sz="2400" dirty="0" smtClean="0"/>
              <a:t> region and dividing by the total number of pixels, we calculate areas. That is,</a:t>
            </a:r>
          </a:p>
          <a:p>
            <a:pPr marL="571500" indent="-571500"/>
            <a:endParaRPr lang="en-US" sz="2400" dirty="0" smtClean="0"/>
          </a:p>
          <a:p>
            <a:pPr marL="571500" indent="-571500"/>
            <a:endParaRPr lang="en-US" sz="2400" dirty="0" smtClean="0"/>
          </a:p>
          <a:p>
            <a:pPr marL="571500" indent="-571500"/>
            <a:endParaRPr lang="en-US" sz="2400" dirty="0" smtClean="0"/>
          </a:p>
          <a:p>
            <a:pPr marL="571500" indent="-571500"/>
            <a:r>
              <a:rPr lang="en-US" sz="2400" dirty="0" smtClean="0"/>
              <a:t>This point of view is often helpful when thinking about probabilities of events. We will, in fact, adopt this point of view in Chapter 13 when we consider conditional probability.</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solidFill>
                  <a:prstClr val="white"/>
                </a:solidFill>
              </a:rPr>
              <a:t>3. </a:t>
            </a:r>
            <a:r>
              <a:rPr lang="en-US" dirty="0" smtClean="0"/>
              <a:t>(11.3</a:t>
            </a:r>
            <a:r>
              <a:rPr lang="en-US" dirty="0" smtClean="0"/>
              <a:t>) Probability Viewed as Darts Tossed at a Dartboard</a:t>
            </a:r>
          </a:p>
        </p:txBody>
      </p:sp>
      <p:graphicFrame>
        <p:nvGraphicFramePr>
          <p:cNvPr id="6" name="Object 5"/>
          <p:cNvGraphicFramePr>
            <a:graphicFrameLocks noChangeAspect="1"/>
          </p:cNvGraphicFramePr>
          <p:nvPr/>
        </p:nvGraphicFramePr>
        <p:xfrm>
          <a:off x="1855041" y="2941050"/>
          <a:ext cx="4460875" cy="695325"/>
        </p:xfrm>
        <a:graphic>
          <a:graphicData uri="http://schemas.openxmlformats.org/presentationml/2006/ole">
            <mc:AlternateContent xmlns:mc="http://schemas.openxmlformats.org/markup-compatibility/2006">
              <mc:Choice xmlns:v="urn:schemas-microsoft-com:vml" Requires="v">
                <p:oleObj spid="_x0000_s53254" name="Equation" r:id="rId3" imgW="2527300" imgH="393700" progId="Equation.3">
                  <p:embed/>
                </p:oleObj>
              </mc:Choice>
              <mc:Fallback>
                <p:oleObj name="Equation" r:id="rId3" imgW="2527300" imgH="393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5041" y="2941050"/>
                        <a:ext cx="446087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Types of Compound Events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Consider an experiment with sample space S = {e</a:t>
            </a:r>
            <a:r>
              <a:rPr lang="en-US" sz="2400" baseline="-25000" dirty="0" smtClean="0"/>
              <a:t>1</a:t>
            </a:r>
            <a:r>
              <a:rPr lang="en-US" sz="2400" dirty="0" smtClean="0"/>
              <a:t>, e</a:t>
            </a:r>
            <a:r>
              <a:rPr lang="en-US" sz="2400" baseline="-25000" dirty="0" smtClean="0"/>
              <a:t>2</a:t>
            </a:r>
            <a:r>
              <a:rPr lang="en-US" sz="2400" dirty="0" smtClean="0"/>
              <a:t>, … , e</a:t>
            </a:r>
            <a:r>
              <a:rPr lang="en-US" sz="2400" baseline="-25000" dirty="0" smtClean="0"/>
              <a:t>n</a:t>
            </a:r>
            <a:r>
              <a:rPr lang="en-US" sz="2400" dirty="0" smtClean="0"/>
              <a:t>}. Let E and F be two events in S (subsets of S), and let </a:t>
            </a:r>
            <a:r>
              <a:rPr lang="en-US" sz="2400" dirty="0" err="1" smtClean="0"/>
              <a:t>e</a:t>
            </a:r>
            <a:r>
              <a:rPr lang="en-US" sz="2400" dirty="0" smtClean="0"/>
              <a:t> be a particular outcome (elementary event) of the experiment. Here are the various types of compound events:</a:t>
            </a:r>
          </a:p>
          <a:p>
            <a:pPr marL="571500" indent="-571500"/>
            <a:r>
              <a:rPr lang="en-US" sz="2400" b="1" dirty="0" smtClean="0"/>
              <a:t>E or F</a:t>
            </a:r>
            <a:r>
              <a:rPr lang="en-US" sz="2400" dirty="0" smtClean="0"/>
              <a:t> </a:t>
            </a:r>
          </a:p>
          <a:p>
            <a:pPr marL="971550" lvl="1" indent="-571500"/>
            <a:r>
              <a:rPr lang="en-US" sz="2000" dirty="0" smtClean="0"/>
              <a:t>The event “E or F” (denoted E∪F) has occurred if </a:t>
            </a:r>
            <a:r>
              <a:rPr lang="en-US" sz="2000" dirty="0" err="1" smtClean="0"/>
              <a:t>e</a:t>
            </a:r>
            <a:r>
              <a:rPr lang="en-US" sz="2000" dirty="0" smtClean="0"/>
              <a:t> is either in event E or in event F or in both E and F. </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(11.1</a:t>
            </a:r>
            <a:r>
              <a:rPr lang="en-US" dirty="0">
                <a:solidFill>
                  <a:prstClr val="white"/>
                </a:solidFill>
              </a:rPr>
              <a:t>)</a:t>
            </a:r>
            <a:r>
              <a:rPr lang="en-US" dirty="0" smtClean="0">
                <a:solidFill>
                  <a:prstClr val="white"/>
                </a:solidFill>
              </a:rPr>
              <a:t> Compound </a:t>
            </a:r>
            <a:r>
              <a:rPr lang="en-US" dirty="0">
                <a:solidFill>
                  <a:prstClr val="white"/>
                </a:solidFill>
              </a:rPr>
              <a:t>Events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Homework</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571500" indent="-571500">
              <a:buNone/>
            </a:pPr>
            <a:r>
              <a:rPr lang="en-US" sz="2400" smtClean="0"/>
              <a:t>Chapter </a:t>
            </a:r>
            <a:r>
              <a:rPr lang="en-US" sz="2400" smtClean="0"/>
              <a:t>11: </a:t>
            </a:r>
            <a:r>
              <a:rPr lang="en-US" sz="2400" dirty="0" smtClean="0"/>
              <a:t>1, 3, 4, 5, 6, 7, 8, 10, 11</a:t>
            </a:r>
          </a:p>
          <a:p>
            <a:pPr marL="571500" indent="-571500">
              <a:buNone/>
            </a:pPr>
            <a:endParaRPr lang="en-US" sz="2400" dirty="0" smtClean="0"/>
          </a:p>
          <a:p>
            <a:pPr marL="571500" indent="-571500">
              <a:buNone/>
            </a:pPr>
            <a:r>
              <a:rPr lang="en-US" sz="2400" dirty="0" smtClean="0"/>
              <a:t>Some answers:</a:t>
            </a:r>
          </a:p>
          <a:p>
            <a:pPr marL="571500" indent="-571500">
              <a:buNone/>
            </a:pPr>
            <a:r>
              <a:rPr lang="en-US" sz="2400" dirty="0" smtClean="0"/>
              <a:t>11.1 </a:t>
            </a:r>
            <a:r>
              <a:rPr lang="en-US" sz="2400" dirty="0" smtClean="0"/>
              <a:t>a. {1, 2, 3, 5}, {1,3} </a:t>
            </a:r>
            <a:r>
              <a:rPr lang="en-US" sz="2400" dirty="0" err="1" smtClean="0"/>
              <a:t>b</a:t>
            </a:r>
            <a:r>
              <a:rPr lang="en-US" sz="2400" dirty="0" smtClean="0"/>
              <a:t>. {2, 4, 6} </a:t>
            </a:r>
            <a:r>
              <a:rPr lang="en-US" sz="2400" dirty="0" err="1" smtClean="0"/>
              <a:t>d</a:t>
            </a:r>
            <a:r>
              <a:rPr lang="en-US" sz="2400" dirty="0" smtClean="0"/>
              <a:t>. {4, 6} </a:t>
            </a:r>
            <a:r>
              <a:rPr lang="en-US" sz="2400" dirty="0" err="1" smtClean="0"/>
              <a:t>e</a:t>
            </a:r>
            <a:r>
              <a:rPr lang="en-US" sz="2400" dirty="0" smtClean="0"/>
              <a:t>. no </a:t>
            </a:r>
          </a:p>
          <a:p>
            <a:pPr marL="571500" indent="-571500">
              <a:buNone/>
            </a:pPr>
            <a:r>
              <a:rPr lang="en-US" sz="2400" dirty="0" smtClean="0"/>
              <a:t>11.3 </a:t>
            </a:r>
            <a:r>
              <a:rPr lang="en-US" sz="2400" dirty="0" smtClean="0"/>
              <a:t>a. males who developed emphysema and are not heavy smokers </a:t>
            </a:r>
            <a:r>
              <a:rPr lang="en-US" sz="2400" dirty="0" err="1" smtClean="0"/>
              <a:t>b</a:t>
            </a:r>
            <a:r>
              <a:rPr lang="en-US" sz="2400" dirty="0" smtClean="0"/>
              <a:t>. </a:t>
            </a:r>
            <a:r>
              <a:rPr lang="en-US" sz="2400" dirty="0" err="1" smtClean="0"/>
              <a:t>g</a:t>
            </a:r>
            <a:r>
              <a:rPr lang="en-US" sz="2400" dirty="0" smtClean="0"/>
              <a:t> </a:t>
            </a:r>
            <a:r>
              <a:rPr lang="en-US" sz="2400" dirty="0" err="1" smtClean="0"/>
              <a:t>c</a:t>
            </a:r>
            <a:r>
              <a:rPr lang="en-US" sz="2400" dirty="0" smtClean="0"/>
              <a:t>. </a:t>
            </a:r>
            <a:r>
              <a:rPr lang="en-US" sz="2400" dirty="0" err="1" smtClean="0"/>
              <a:t>h</a:t>
            </a:r>
            <a:r>
              <a:rPr lang="en-US" sz="2400" dirty="0" smtClean="0"/>
              <a:t> </a:t>
            </a:r>
          </a:p>
          <a:p>
            <a:pPr marL="571500" indent="-571500">
              <a:buNone/>
            </a:pPr>
            <a:r>
              <a:rPr lang="en-US" sz="2400" dirty="0" smtClean="0"/>
              <a:t>11.4 </a:t>
            </a:r>
            <a:r>
              <a:rPr lang="en-US" sz="2400" dirty="0" smtClean="0"/>
              <a:t>a. doubles or sum of 10, {(5,5), (1,1), (2,2), (3,3), (4,4), (6,6), (6,4), (4,6)} </a:t>
            </a:r>
            <a:r>
              <a:rPr lang="en-US" sz="2400" dirty="0" err="1" smtClean="0"/>
              <a:t>b</a:t>
            </a:r>
            <a:r>
              <a:rPr lang="en-US" sz="2400" dirty="0" smtClean="0"/>
              <a:t>. doubles and sum of 10 {(5,5)} </a:t>
            </a:r>
            <a:r>
              <a:rPr lang="en-US" sz="2400" dirty="0" err="1" smtClean="0"/>
              <a:t>c</a:t>
            </a:r>
            <a:r>
              <a:rPr lang="en-US" sz="2400" dirty="0" smtClean="0"/>
              <a:t>. a sum of 10 with no fives {(6, 4), (4,6)} </a:t>
            </a:r>
          </a:p>
          <a:p>
            <a:pPr marL="571500" indent="-571500">
              <a:buNone/>
            </a:pPr>
            <a:r>
              <a:rPr lang="en-US" sz="2400" dirty="0" smtClean="0"/>
              <a:t>11.6 </a:t>
            </a:r>
            <a:r>
              <a:rPr lang="en-US" sz="2400" dirty="0" smtClean="0"/>
              <a:t>0.5 </a:t>
            </a:r>
          </a:p>
          <a:p>
            <a:pPr marL="571500" indent="-571500">
              <a:buNone/>
            </a:pPr>
            <a:r>
              <a:rPr lang="en-US" sz="2400" dirty="0" smtClean="0"/>
              <a:t>11.7 </a:t>
            </a:r>
            <a:r>
              <a:rPr lang="en-US" sz="2400" dirty="0" smtClean="0"/>
              <a:t>0.1, 0.3 </a:t>
            </a:r>
          </a:p>
          <a:p>
            <a:pPr marL="571500" indent="-571500">
              <a:buNone/>
            </a:pPr>
            <a:r>
              <a:rPr lang="en-US" sz="2400" dirty="0" smtClean="0"/>
              <a:t>11.8 </a:t>
            </a:r>
            <a:r>
              <a:rPr lang="en-US" sz="2400" dirty="0" smtClean="0"/>
              <a:t>a, d mutually exclusive </a:t>
            </a:r>
          </a:p>
          <a:p>
            <a:pPr marL="571500" indent="-571500">
              <a:buNone/>
            </a:pPr>
            <a:r>
              <a:rPr lang="en-US" sz="2400" dirty="0" smtClean="0"/>
              <a:t>11.11 </a:t>
            </a:r>
            <a:r>
              <a:rPr lang="en-US" sz="2400" dirty="0" smtClean="0"/>
              <a:t>a. humans infected and are resistant to both drugs, 15%, </a:t>
            </a:r>
            <a:r>
              <a:rPr lang="en-US" sz="2400" dirty="0" err="1" smtClean="0"/>
              <a:t>b</a:t>
            </a:r>
            <a:r>
              <a:rPr lang="en-US" sz="2400" dirty="0" smtClean="0"/>
              <a:t>. 55% </a:t>
            </a:r>
            <a:r>
              <a:rPr lang="en-US" sz="2400" dirty="0" err="1" smtClean="0"/>
              <a:t>b</a:t>
            </a:r>
            <a:r>
              <a:rPr lang="en-US" sz="2400" dirty="0" smtClean="0"/>
              <a:t> U </a:t>
            </a:r>
            <a:r>
              <a:rPr lang="en-US" sz="2400" dirty="0" err="1" smtClean="0"/>
              <a:t>c</a:t>
            </a: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a:t>
            </a:r>
            <a:r>
              <a:rPr lang="en-US" sz="2800" dirty="0" smtClean="0"/>
              <a:t>11.1 </a:t>
            </a:r>
            <a:r>
              <a:rPr lang="en-US" sz="2800" dirty="0" smtClean="0"/>
              <a:t>(Blood Typing: E∪F)</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Suppose our sample space is blood types with </a:t>
            </a:r>
            <a:r>
              <a:rPr lang="en-US" sz="2400" dirty="0" err="1" smtClean="0"/>
              <a:t>Rh</a:t>
            </a:r>
            <a:r>
              <a:rPr lang="en-US" sz="2400" dirty="0" smtClean="0"/>
              <a:t>-factor:</a:t>
            </a:r>
          </a:p>
          <a:p>
            <a:pPr marL="571500" indent="-571500">
              <a:buNone/>
            </a:pPr>
            <a:endParaRPr lang="en-US" sz="2400" dirty="0" smtClean="0"/>
          </a:p>
          <a:p>
            <a:pPr marL="571500" indent="-571500">
              <a:buNone/>
            </a:pPr>
            <a:endParaRPr lang="en-US" sz="2400" dirty="0" smtClean="0"/>
          </a:p>
          <a:p>
            <a:pPr marL="571500" indent="-571500">
              <a:buNone/>
            </a:pPr>
            <a:r>
              <a:rPr lang="en-US" sz="2400" dirty="0" smtClean="0"/>
              <a:t>Let E be the event “type B blood” and let F be the event “Rh-positive.” Identify the events E, F, and E or F (E∪F).</a:t>
            </a:r>
          </a:p>
          <a:p>
            <a:pPr marL="571500" indent="-571500">
              <a:buNone/>
            </a:pPr>
            <a:r>
              <a:rPr lang="en-US" sz="2400" dirty="0" smtClean="0"/>
              <a:t>Solution:</a:t>
            </a:r>
          </a:p>
          <a:p>
            <a:pPr marL="571500" indent="-571500">
              <a:buNone/>
            </a:pPr>
            <a:endParaRPr lang="en-US" sz="2400" dirty="0" smtClean="0"/>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(11.1</a:t>
            </a:r>
            <a:r>
              <a:rPr lang="en-US" dirty="0">
                <a:solidFill>
                  <a:prstClr val="white"/>
                </a:solidFill>
              </a:rPr>
              <a:t>)</a:t>
            </a:r>
            <a:r>
              <a:rPr lang="en-US" dirty="0" smtClean="0">
                <a:solidFill>
                  <a:prstClr val="white"/>
                </a:solidFill>
              </a:rPr>
              <a:t> Compound </a:t>
            </a:r>
            <a:r>
              <a:rPr lang="en-US" dirty="0">
                <a:solidFill>
                  <a:prstClr val="white"/>
                </a:solidFill>
              </a:rPr>
              <a:t>Events</a:t>
            </a:r>
          </a:p>
        </p:txBody>
      </p:sp>
      <p:graphicFrame>
        <p:nvGraphicFramePr>
          <p:cNvPr id="6" name="Object 5"/>
          <p:cNvGraphicFramePr>
            <a:graphicFrameLocks noChangeAspect="1"/>
          </p:cNvGraphicFramePr>
          <p:nvPr/>
        </p:nvGraphicFramePr>
        <p:xfrm>
          <a:off x="1713134" y="1902020"/>
          <a:ext cx="5316582" cy="450080"/>
        </p:xfrm>
        <a:graphic>
          <a:graphicData uri="http://schemas.openxmlformats.org/presentationml/2006/ole">
            <mc:AlternateContent xmlns:mc="http://schemas.openxmlformats.org/markup-compatibility/2006">
              <mc:Choice xmlns:v="urn:schemas-microsoft-com:vml" Requires="v">
                <p:oleObj spid="_x0000_s23567" name="Equation" r:id="rId3" imgW="2400300" imgH="203200" progId="Equation.3">
                  <p:embed/>
                </p:oleObj>
              </mc:Choice>
              <mc:Fallback>
                <p:oleObj name="Equation" r:id="rId3" imgW="24003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134" y="1902020"/>
                        <a:ext cx="5316582" cy="45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3"/>
          <p:cNvGraphicFramePr>
            <a:graphicFrameLocks noChangeAspect="1"/>
          </p:cNvGraphicFramePr>
          <p:nvPr/>
        </p:nvGraphicFramePr>
        <p:xfrm>
          <a:off x="1726093" y="3824288"/>
          <a:ext cx="1912937" cy="449262"/>
        </p:xfrm>
        <a:graphic>
          <a:graphicData uri="http://schemas.openxmlformats.org/presentationml/2006/ole">
            <mc:AlternateContent xmlns:mc="http://schemas.openxmlformats.org/markup-compatibility/2006">
              <mc:Choice xmlns:v="urn:schemas-microsoft-com:vml" Requires="v">
                <p:oleObj spid="_x0000_s23568" name="Equation" r:id="rId5" imgW="863600" imgH="203200" progId="Equation.3">
                  <p:embed/>
                </p:oleObj>
              </mc:Choice>
              <mc:Fallback>
                <p:oleObj name="Equation" r:id="rId5" imgW="8636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6093" y="3824288"/>
                        <a:ext cx="1912937"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6" name="Object 4"/>
          <p:cNvGraphicFramePr>
            <a:graphicFrameLocks noChangeAspect="1"/>
          </p:cNvGraphicFramePr>
          <p:nvPr/>
        </p:nvGraphicFramePr>
        <p:xfrm>
          <a:off x="1714500" y="4551363"/>
          <a:ext cx="3149600" cy="449262"/>
        </p:xfrm>
        <a:graphic>
          <a:graphicData uri="http://schemas.openxmlformats.org/presentationml/2006/ole">
            <mc:AlternateContent xmlns:mc="http://schemas.openxmlformats.org/markup-compatibility/2006">
              <mc:Choice xmlns:v="urn:schemas-microsoft-com:vml" Requires="v">
                <p:oleObj spid="_x0000_s23569" name="Equation" r:id="rId7" imgW="1422400" imgH="203200" progId="Equation.3">
                  <p:embed/>
                </p:oleObj>
              </mc:Choice>
              <mc:Fallback>
                <p:oleObj name="Equation" r:id="rId7" imgW="1422400" imgH="203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4500" y="4551363"/>
                        <a:ext cx="3149600"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7" name="Object 5"/>
          <p:cNvGraphicFramePr>
            <a:graphicFrameLocks noChangeAspect="1"/>
          </p:cNvGraphicFramePr>
          <p:nvPr/>
        </p:nvGraphicFramePr>
        <p:xfrm>
          <a:off x="1671135" y="5353050"/>
          <a:ext cx="5567363" cy="449263"/>
        </p:xfrm>
        <a:graphic>
          <a:graphicData uri="http://schemas.openxmlformats.org/presentationml/2006/ole">
            <mc:AlternateContent xmlns:mc="http://schemas.openxmlformats.org/markup-compatibility/2006">
              <mc:Choice xmlns:v="urn:schemas-microsoft-com:vml" Requires="v">
                <p:oleObj spid="_x0000_s23570" name="Equation" r:id="rId9" imgW="2514600" imgH="203200" progId="Equation.3">
                  <p:embed/>
                </p:oleObj>
              </mc:Choice>
              <mc:Fallback>
                <p:oleObj name="Equation" r:id="rId9" imgW="2514600" imgH="203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1135" y="5353050"/>
                        <a:ext cx="5567363"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5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Types of Compound Events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Consider an experiment with sample space S = {e</a:t>
            </a:r>
            <a:r>
              <a:rPr lang="en-US" sz="2400" baseline="-25000" dirty="0" smtClean="0"/>
              <a:t>1</a:t>
            </a:r>
            <a:r>
              <a:rPr lang="en-US" sz="2400" dirty="0" smtClean="0"/>
              <a:t>, e</a:t>
            </a:r>
            <a:r>
              <a:rPr lang="en-US" sz="2400" baseline="-25000" dirty="0" smtClean="0"/>
              <a:t>2</a:t>
            </a:r>
            <a:r>
              <a:rPr lang="en-US" sz="2400" dirty="0" smtClean="0"/>
              <a:t>, … , e</a:t>
            </a:r>
            <a:r>
              <a:rPr lang="en-US" sz="2400" baseline="-25000" dirty="0" smtClean="0"/>
              <a:t>n</a:t>
            </a:r>
            <a:r>
              <a:rPr lang="en-US" sz="2400" dirty="0" smtClean="0"/>
              <a:t>}. Let E and F be two events in S (subsets of S), and let </a:t>
            </a:r>
            <a:r>
              <a:rPr lang="en-US" sz="2400" dirty="0" err="1" smtClean="0"/>
              <a:t>e</a:t>
            </a:r>
            <a:r>
              <a:rPr lang="en-US" sz="2400" dirty="0" smtClean="0"/>
              <a:t> be a particular outcome (elementary event) of the experiment. Here are the various types of compound events:</a:t>
            </a:r>
          </a:p>
          <a:p>
            <a:pPr marL="571500" indent="-571500"/>
            <a:r>
              <a:rPr lang="en-US" sz="2400" b="1" dirty="0" smtClean="0"/>
              <a:t>E or F</a:t>
            </a:r>
            <a:r>
              <a:rPr lang="en-US" sz="2400" dirty="0" smtClean="0"/>
              <a:t> </a:t>
            </a:r>
          </a:p>
          <a:p>
            <a:pPr marL="971550" lvl="1" indent="-571500"/>
            <a:r>
              <a:rPr lang="en-US" sz="2000" dirty="0" smtClean="0"/>
              <a:t>The event “E or F” (denoted E∪F) has occurred if </a:t>
            </a:r>
            <a:r>
              <a:rPr lang="en-US" sz="2000" dirty="0" err="1" smtClean="0"/>
              <a:t>e</a:t>
            </a:r>
            <a:r>
              <a:rPr lang="en-US" sz="2000" dirty="0" smtClean="0"/>
              <a:t> is either in event E or in event F or in both E and F.</a:t>
            </a:r>
          </a:p>
          <a:p>
            <a:pPr marL="571500" indent="-571500"/>
            <a:r>
              <a:rPr lang="en-US" sz="2400" b="1" dirty="0" smtClean="0"/>
              <a:t>E and F</a:t>
            </a:r>
            <a:endParaRPr lang="en-US" sz="2000" dirty="0" smtClean="0"/>
          </a:p>
          <a:p>
            <a:pPr marL="971550" lvl="1" indent="-571500"/>
            <a:r>
              <a:rPr lang="en-US" sz="2000" dirty="0" smtClean="0"/>
              <a:t>The event “E and F” (denoted E∩F) has occurred if </a:t>
            </a:r>
            <a:r>
              <a:rPr lang="en-US" sz="2000" dirty="0" err="1" smtClean="0"/>
              <a:t>e</a:t>
            </a:r>
            <a:r>
              <a:rPr lang="en-US" sz="2000" dirty="0" smtClean="0"/>
              <a:t> is in event E and in event F.</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(11.1</a:t>
            </a:r>
            <a:r>
              <a:rPr lang="en-US" dirty="0">
                <a:solidFill>
                  <a:prstClr val="white"/>
                </a:solidFill>
              </a:rPr>
              <a:t>)</a:t>
            </a:r>
            <a:r>
              <a:rPr lang="en-US" dirty="0" smtClean="0">
                <a:solidFill>
                  <a:prstClr val="white"/>
                </a:solidFill>
              </a:rPr>
              <a:t> Compound </a:t>
            </a:r>
            <a:r>
              <a:rPr lang="en-US" dirty="0">
                <a:solidFill>
                  <a:prstClr val="white"/>
                </a:solidFill>
              </a:rPr>
              <a:t>Events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a:t>
            </a:r>
            <a:r>
              <a:rPr lang="en-US" sz="2800" dirty="0" smtClean="0"/>
              <a:t>11.2 </a:t>
            </a:r>
            <a:r>
              <a:rPr lang="en-US" sz="2800" dirty="0" smtClean="0"/>
              <a:t>(Blood Typing: E∩F)</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Suppose our sample space is blood types with </a:t>
            </a:r>
            <a:r>
              <a:rPr lang="en-US" sz="2400" dirty="0" err="1" smtClean="0"/>
              <a:t>Rh</a:t>
            </a:r>
            <a:r>
              <a:rPr lang="en-US" sz="2400" dirty="0" smtClean="0"/>
              <a:t>-factor:</a:t>
            </a:r>
          </a:p>
          <a:p>
            <a:pPr marL="571500" indent="-571500">
              <a:buNone/>
            </a:pPr>
            <a:endParaRPr lang="en-US" sz="2400" dirty="0" smtClean="0"/>
          </a:p>
          <a:p>
            <a:pPr marL="571500" indent="-571500">
              <a:buNone/>
            </a:pPr>
            <a:endParaRPr lang="en-US" sz="2400" dirty="0" smtClean="0"/>
          </a:p>
          <a:p>
            <a:pPr marL="571500" indent="-571500">
              <a:buNone/>
            </a:pPr>
            <a:r>
              <a:rPr lang="en-US" sz="2400" dirty="0" smtClean="0"/>
              <a:t>	Let E be the event “type B blood” and let F be the event “Rh-positive.” Identify the events E, F, and E and F (E∩F).</a:t>
            </a:r>
          </a:p>
          <a:p>
            <a:pPr marL="571500" indent="-571500">
              <a:buNone/>
            </a:pPr>
            <a:r>
              <a:rPr lang="en-US" sz="2400" dirty="0" smtClean="0"/>
              <a:t>Solution:</a:t>
            </a:r>
          </a:p>
          <a:p>
            <a:pPr marL="571500" indent="-571500">
              <a:buNone/>
            </a:pPr>
            <a:endParaRPr lang="en-US" sz="2400" dirty="0" smtClean="0"/>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(11.1</a:t>
            </a:r>
            <a:r>
              <a:rPr lang="en-US" dirty="0">
                <a:solidFill>
                  <a:prstClr val="white"/>
                </a:solidFill>
              </a:rPr>
              <a:t>)</a:t>
            </a:r>
            <a:r>
              <a:rPr lang="en-US" dirty="0" smtClean="0">
                <a:solidFill>
                  <a:prstClr val="white"/>
                </a:solidFill>
              </a:rPr>
              <a:t> Compound </a:t>
            </a:r>
            <a:r>
              <a:rPr lang="en-US" dirty="0">
                <a:solidFill>
                  <a:prstClr val="white"/>
                </a:solidFill>
              </a:rPr>
              <a:t>Events</a:t>
            </a:r>
          </a:p>
        </p:txBody>
      </p:sp>
      <p:graphicFrame>
        <p:nvGraphicFramePr>
          <p:cNvPr id="6" name="Object 5"/>
          <p:cNvGraphicFramePr>
            <a:graphicFrameLocks noChangeAspect="1"/>
          </p:cNvGraphicFramePr>
          <p:nvPr/>
        </p:nvGraphicFramePr>
        <p:xfrm>
          <a:off x="1713134" y="1940894"/>
          <a:ext cx="5316582" cy="450080"/>
        </p:xfrm>
        <a:graphic>
          <a:graphicData uri="http://schemas.openxmlformats.org/presentationml/2006/ole">
            <mc:AlternateContent xmlns:mc="http://schemas.openxmlformats.org/markup-compatibility/2006">
              <mc:Choice xmlns:v="urn:schemas-microsoft-com:vml" Requires="v">
                <p:oleObj spid="_x0000_s28687" name="Equation" r:id="rId3" imgW="2400300" imgH="203200" progId="Equation.3">
                  <p:embed/>
                </p:oleObj>
              </mc:Choice>
              <mc:Fallback>
                <p:oleObj name="Equation" r:id="rId3" imgW="24003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134" y="1940894"/>
                        <a:ext cx="5316582" cy="45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3"/>
          <p:cNvGraphicFramePr>
            <a:graphicFrameLocks noChangeAspect="1"/>
          </p:cNvGraphicFramePr>
          <p:nvPr/>
        </p:nvGraphicFramePr>
        <p:xfrm>
          <a:off x="1726093" y="3824288"/>
          <a:ext cx="1912937" cy="449262"/>
        </p:xfrm>
        <a:graphic>
          <a:graphicData uri="http://schemas.openxmlformats.org/presentationml/2006/ole">
            <mc:AlternateContent xmlns:mc="http://schemas.openxmlformats.org/markup-compatibility/2006">
              <mc:Choice xmlns:v="urn:schemas-microsoft-com:vml" Requires="v">
                <p:oleObj spid="_x0000_s28688" name="Equation" r:id="rId5" imgW="863600" imgH="203200" progId="Equation.3">
                  <p:embed/>
                </p:oleObj>
              </mc:Choice>
              <mc:Fallback>
                <p:oleObj name="Equation" r:id="rId5" imgW="8636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6093" y="3824288"/>
                        <a:ext cx="1912937"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6" name="Object 4"/>
          <p:cNvGraphicFramePr>
            <a:graphicFrameLocks noChangeAspect="1"/>
          </p:cNvGraphicFramePr>
          <p:nvPr/>
        </p:nvGraphicFramePr>
        <p:xfrm>
          <a:off x="1714500" y="4551363"/>
          <a:ext cx="3149600" cy="449262"/>
        </p:xfrm>
        <a:graphic>
          <a:graphicData uri="http://schemas.openxmlformats.org/presentationml/2006/ole">
            <mc:AlternateContent xmlns:mc="http://schemas.openxmlformats.org/markup-compatibility/2006">
              <mc:Choice xmlns:v="urn:schemas-microsoft-com:vml" Requires="v">
                <p:oleObj spid="_x0000_s28689" name="Equation" r:id="rId7" imgW="1422400" imgH="203200" progId="Equation.3">
                  <p:embed/>
                </p:oleObj>
              </mc:Choice>
              <mc:Fallback>
                <p:oleObj name="Equation" r:id="rId7" imgW="1422400" imgH="203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4500" y="4551363"/>
                        <a:ext cx="3149600"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7" name="Object 5"/>
          <p:cNvGraphicFramePr>
            <a:graphicFrameLocks noChangeAspect="1"/>
          </p:cNvGraphicFramePr>
          <p:nvPr/>
        </p:nvGraphicFramePr>
        <p:xfrm>
          <a:off x="1724677" y="5353050"/>
          <a:ext cx="3541713" cy="449263"/>
        </p:xfrm>
        <a:graphic>
          <a:graphicData uri="http://schemas.openxmlformats.org/presentationml/2006/ole">
            <mc:AlternateContent xmlns:mc="http://schemas.openxmlformats.org/markup-compatibility/2006">
              <mc:Choice xmlns:v="urn:schemas-microsoft-com:vml" Requires="v">
                <p:oleObj spid="_x0000_s28690" name="Equation" r:id="rId9" imgW="1600200" imgH="203200" progId="Equation.3">
                  <p:embed/>
                </p:oleObj>
              </mc:Choice>
              <mc:Fallback>
                <p:oleObj name="Equation" r:id="rId9" imgW="1600200" imgH="203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24677" y="5353050"/>
                        <a:ext cx="3541713"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Types of Compound Events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Consider an experiment with sample space S = {e</a:t>
            </a:r>
            <a:r>
              <a:rPr lang="en-US" sz="2400" baseline="-25000" dirty="0" smtClean="0"/>
              <a:t>1</a:t>
            </a:r>
            <a:r>
              <a:rPr lang="en-US" sz="2400" dirty="0" smtClean="0"/>
              <a:t>, e</a:t>
            </a:r>
            <a:r>
              <a:rPr lang="en-US" sz="2400" baseline="-25000" dirty="0" smtClean="0"/>
              <a:t>2</a:t>
            </a:r>
            <a:r>
              <a:rPr lang="en-US" sz="2400" dirty="0" smtClean="0"/>
              <a:t>, … , e</a:t>
            </a:r>
            <a:r>
              <a:rPr lang="en-US" sz="2400" baseline="-25000" dirty="0" smtClean="0"/>
              <a:t>n</a:t>
            </a:r>
            <a:r>
              <a:rPr lang="en-US" sz="2400" dirty="0" smtClean="0"/>
              <a:t>}. Let E and F be two events in S (subsets of S), and let </a:t>
            </a:r>
            <a:r>
              <a:rPr lang="en-US" sz="2400" dirty="0" err="1" smtClean="0"/>
              <a:t>e</a:t>
            </a:r>
            <a:r>
              <a:rPr lang="en-US" sz="2400" dirty="0" smtClean="0"/>
              <a:t> be a particular outcome (elementary event) of the experiment. Here are the various types of compound events:</a:t>
            </a:r>
          </a:p>
          <a:p>
            <a:pPr marL="571500" indent="-571500"/>
            <a:r>
              <a:rPr lang="en-US" sz="2400" b="1" dirty="0" smtClean="0"/>
              <a:t>E or F</a:t>
            </a:r>
            <a:r>
              <a:rPr lang="en-US" sz="2400" dirty="0" smtClean="0"/>
              <a:t> </a:t>
            </a:r>
          </a:p>
          <a:p>
            <a:pPr marL="971550" lvl="1" indent="-571500"/>
            <a:r>
              <a:rPr lang="en-US" sz="2000" dirty="0" smtClean="0"/>
              <a:t>The event “E or F” (denoted E∪F) has occurred if </a:t>
            </a:r>
            <a:r>
              <a:rPr lang="en-US" sz="2000" dirty="0" err="1" smtClean="0"/>
              <a:t>e</a:t>
            </a:r>
            <a:r>
              <a:rPr lang="en-US" sz="2000" dirty="0" smtClean="0"/>
              <a:t> is either in event E or in event F or in both E and F.</a:t>
            </a:r>
          </a:p>
          <a:p>
            <a:pPr marL="571500" indent="-571500"/>
            <a:r>
              <a:rPr lang="en-US" sz="2400" b="1" dirty="0" smtClean="0"/>
              <a:t>E and F</a:t>
            </a:r>
            <a:endParaRPr lang="en-US" sz="2000" dirty="0" smtClean="0"/>
          </a:p>
          <a:p>
            <a:pPr marL="971550" lvl="1" indent="-571500"/>
            <a:r>
              <a:rPr lang="en-US" sz="2000" dirty="0" smtClean="0"/>
              <a:t>The event “E and F” (denoted E∩F) has occurred if </a:t>
            </a:r>
            <a:r>
              <a:rPr lang="en-US" sz="2000" dirty="0" err="1" smtClean="0"/>
              <a:t>e</a:t>
            </a:r>
            <a:r>
              <a:rPr lang="en-US" sz="2000" dirty="0" smtClean="0"/>
              <a:t> is in event E and in event F.</a:t>
            </a:r>
          </a:p>
          <a:p>
            <a:pPr marL="571500" indent="-571500"/>
            <a:r>
              <a:rPr lang="en-US" sz="2400" b="1" dirty="0" smtClean="0"/>
              <a:t>Not E</a:t>
            </a:r>
            <a:r>
              <a:rPr lang="en-US" sz="2400" dirty="0" smtClean="0"/>
              <a:t> </a:t>
            </a:r>
          </a:p>
          <a:p>
            <a:pPr marL="971550" lvl="1" indent="-571500"/>
            <a:r>
              <a:rPr lang="en-US" sz="2000" dirty="0" smtClean="0"/>
              <a:t>The event “not E” (denoted </a:t>
            </a:r>
            <a:r>
              <a:rPr lang="en-US" sz="2000" dirty="0" err="1" smtClean="0"/>
              <a:t>Ē</a:t>
            </a:r>
            <a:r>
              <a:rPr lang="en-US" sz="2000" dirty="0" smtClean="0"/>
              <a:t> or ¬E and called the </a:t>
            </a:r>
            <a:r>
              <a:rPr lang="en-US" sz="2000" b="1" dirty="0" smtClean="0"/>
              <a:t>complement </a:t>
            </a:r>
            <a:r>
              <a:rPr lang="en-US" sz="2000" dirty="0" smtClean="0"/>
              <a:t>of E) has occurred if </a:t>
            </a:r>
            <a:r>
              <a:rPr lang="en-US" sz="2000" dirty="0" err="1" smtClean="0"/>
              <a:t>e</a:t>
            </a:r>
            <a:r>
              <a:rPr lang="en-US" sz="2000" dirty="0" smtClean="0"/>
              <a:t> is not in event E.</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(11.1</a:t>
            </a:r>
            <a:r>
              <a:rPr lang="en-US" dirty="0">
                <a:solidFill>
                  <a:prstClr val="white"/>
                </a:solidFill>
              </a:rPr>
              <a:t>)</a:t>
            </a:r>
            <a:r>
              <a:rPr lang="en-US" dirty="0" smtClean="0">
                <a:solidFill>
                  <a:prstClr val="white"/>
                </a:solidFill>
              </a:rPr>
              <a:t> Compound </a:t>
            </a:r>
            <a:r>
              <a:rPr lang="en-US" dirty="0">
                <a:solidFill>
                  <a:prstClr val="white"/>
                </a:solidFill>
              </a:rPr>
              <a:t>Events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a:t>
            </a:r>
            <a:r>
              <a:rPr lang="en-US" sz="2800" dirty="0" smtClean="0"/>
              <a:t>11.3 </a:t>
            </a:r>
            <a:r>
              <a:rPr lang="en-US" sz="2800" dirty="0" smtClean="0"/>
              <a:t>(Blood Typing: </a:t>
            </a:r>
            <a:r>
              <a:rPr lang="en-US" sz="2800" dirty="0" err="1" smtClean="0"/>
              <a:t>Ē</a:t>
            </a:r>
            <a:r>
              <a:rPr lang="en-US" sz="2800" dirty="0" smtClean="0"/>
              <a:t>)</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Suppose our sample space is blood types with </a:t>
            </a:r>
            <a:r>
              <a:rPr lang="en-US" sz="2400" dirty="0" err="1" smtClean="0"/>
              <a:t>Rh</a:t>
            </a:r>
            <a:r>
              <a:rPr lang="en-US" sz="2400" dirty="0" smtClean="0"/>
              <a:t>-factor:</a:t>
            </a:r>
          </a:p>
          <a:p>
            <a:pPr marL="571500" indent="-571500">
              <a:buNone/>
            </a:pPr>
            <a:endParaRPr lang="en-US" sz="2400" dirty="0" smtClean="0"/>
          </a:p>
          <a:p>
            <a:pPr marL="571500" indent="-571500">
              <a:buNone/>
            </a:pPr>
            <a:endParaRPr lang="en-US" sz="2400" dirty="0" smtClean="0"/>
          </a:p>
          <a:p>
            <a:pPr marL="571500" indent="-571500">
              <a:buNone/>
            </a:pPr>
            <a:r>
              <a:rPr lang="en-US" sz="2400" dirty="0" smtClean="0"/>
              <a:t>	Let E be the event “type B blood.” Identify the events E and not E (</a:t>
            </a:r>
            <a:r>
              <a:rPr lang="en-US" sz="2400" dirty="0" err="1" smtClean="0"/>
              <a:t>Ē</a:t>
            </a:r>
            <a:r>
              <a:rPr lang="en-US" sz="2400" dirty="0" smtClean="0"/>
              <a:t>).</a:t>
            </a:r>
          </a:p>
          <a:p>
            <a:pPr marL="571500" indent="-571500">
              <a:buNone/>
            </a:pPr>
            <a:r>
              <a:rPr lang="en-US" sz="2400" dirty="0" smtClean="0"/>
              <a:t>Solution:</a:t>
            </a:r>
          </a:p>
          <a:p>
            <a:pPr marL="571500" indent="-571500">
              <a:buNone/>
            </a:pPr>
            <a:endParaRPr lang="en-US" sz="2400" dirty="0" smtClean="0"/>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(11.1</a:t>
            </a:r>
            <a:r>
              <a:rPr lang="en-US" dirty="0">
                <a:solidFill>
                  <a:prstClr val="white"/>
                </a:solidFill>
              </a:rPr>
              <a:t>)</a:t>
            </a:r>
            <a:r>
              <a:rPr lang="en-US" dirty="0" smtClean="0">
                <a:solidFill>
                  <a:prstClr val="white"/>
                </a:solidFill>
              </a:rPr>
              <a:t> Compound </a:t>
            </a:r>
            <a:r>
              <a:rPr lang="en-US" dirty="0">
                <a:solidFill>
                  <a:prstClr val="white"/>
                </a:solidFill>
              </a:rPr>
              <a:t>Events</a:t>
            </a:r>
          </a:p>
        </p:txBody>
      </p:sp>
      <p:graphicFrame>
        <p:nvGraphicFramePr>
          <p:cNvPr id="6" name="Object 5"/>
          <p:cNvGraphicFramePr>
            <a:graphicFrameLocks noChangeAspect="1"/>
          </p:cNvGraphicFramePr>
          <p:nvPr/>
        </p:nvGraphicFramePr>
        <p:xfrm>
          <a:off x="1713134" y="1889062"/>
          <a:ext cx="5316582" cy="450080"/>
        </p:xfrm>
        <a:graphic>
          <a:graphicData uri="http://schemas.openxmlformats.org/presentationml/2006/ole">
            <mc:AlternateContent xmlns:mc="http://schemas.openxmlformats.org/markup-compatibility/2006">
              <mc:Choice xmlns:v="urn:schemas-microsoft-com:vml" Requires="v">
                <p:oleObj spid="_x0000_s29708" name="Equation" r:id="rId3" imgW="2400300" imgH="203200" progId="Equation.3">
                  <p:embed/>
                </p:oleObj>
              </mc:Choice>
              <mc:Fallback>
                <p:oleObj name="Equation" r:id="rId3" imgW="24003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134" y="1889062"/>
                        <a:ext cx="5316582" cy="45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3"/>
          <p:cNvGraphicFramePr>
            <a:graphicFrameLocks noChangeAspect="1"/>
          </p:cNvGraphicFramePr>
          <p:nvPr/>
        </p:nvGraphicFramePr>
        <p:xfrm>
          <a:off x="1726093" y="3824288"/>
          <a:ext cx="1912937" cy="449262"/>
        </p:xfrm>
        <a:graphic>
          <a:graphicData uri="http://schemas.openxmlformats.org/presentationml/2006/ole">
            <mc:AlternateContent xmlns:mc="http://schemas.openxmlformats.org/markup-compatibility/2006">
              <mc:Choice xmlns:v="urn:schemas-microsoft-com:vml" Requires="v">
                <p:oleObj spid="_x0000_s29709" name="Equation" r:id="rId5" imgW="863600" imgH="203200" progId="Equation.3">
                  <p:embed/>
                </p:oleObj>
              </mc:Choice>
              <mc:Fallback>
                <p:oleObj name="Equation" r:id="rId5" imgW="8636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6093" y="3824288"/>
                        <a:ext cx="1912937"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6" name="Object 4"/>
          <p:cNvGraphicFramePr>
            <a:graphicFrameLocks noChangeAspect="1"/>
          </p:cNvGraphicFramePr>
          <p:nvPr/>
        </p:nvGraphicFramePr>
        <p:xfrm>
          <a:off x="1726093" y="4551363"/>
          <a:ext cx="6299200" cy="449262"/>
        </p:xfrm>
        <a:graphic>
          <a:graphicData uri="http://schemas.openxmlformats.org/presentationml/2006/ole">
            <mc:AlternateContent xmlns:mc="http://schemas.openxmlformats.org/markup-compatibility/2006">
              <mc:Choice xmlns:v="urn:schemas-microsoft-com:vml" Requires="v">
                <p:oleObj spid="_x0000_s29710" name="Equation" r:id="rId7" imgW="2844800" imgH="203200" progId="Equation.3">
                  <p:embed/>
                </p:oleObj>
              </mc:Choice>
              <mc:Fallback>
                <p:oleObj name="Equation" r:id="rId7" imgW="2844800" imgH="203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6093" y="4551363"/>
                        <a:ext cx="6299200"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Types of Compound Events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571500" indent="-571500">
              <a:buNone/>
            </a:pPr>
            <a:r>
              <a:rPr lang="en-US" sz="2400" dirty="0" smtClean="0"/>
              <a:t>Consider an experiment with sample space S = {e</a:t>
            </a:r>
            <a:r>
              <a:rPr lang="en-US" sz="2400" baseline="-25000" dirty="0" smtClean="0"/>
              <a:t>1</a:t>
            </a:r>
            <a:r>
              <a:rPr lang="en-US" sz="2400" dirty="0" smtClean="0"/>
              <a:t>, e</a:t>
            </a:r>
            <a:r>
              <a:rPr lang="en-US" sz="2400" baseline="-25000" dirty="0" smtClean="0"/>
              <a:t>2</a:t>
            </a:r>
            <a:r>
              <a:rPr lang="en-US" sz="2400" dirty="0" smtClean="0"/>
              <a:t>, … , e</a:t>
            </a:r>
            <a:r>
              <a:rPr lang="en-US" sz="2400" baseline="-25000" dirty="0" smtClean="0"/>
              <a:t>n</a:t>
            </a:r>
            <a:r>
              <a:rPr lang="en-US" sz="2400" dirty="0" smtClean="0"/>
              <a:t>}. Let E and F be two events in S (subsets of S), and let </a:t>
            </a:r>
            <a:r>
              <a:rPr lang="en-US" sz="2400" dirty="0" err="1" smtClean="0"/>
              <a:t>e</a:t>
            </a:r>
            <a:r>
              <a:rPr lang="en-US" sz="2400" dirty="0" smtClean="0"/>
              <a:t> be a particular outcome (elementary event) of the experiment. Here are the various types of compound events:</a:t>
            </a:r>
          </a:p>
          <a:p>
            <a:pPr marL="571500" indent="-571500"/>
            <a:r>
              <a:rPr lang="en-US" sz="2400" b="1" dirty="0" smtClean="0"/>
              <a:t>E or F</a:t>
            </a:r>
            <a:r>
              <a:rPr lang="en-US" sz="2400" dirty="0" smtClean="0"/>
              <a:t> </a:t>
            </a:r>
          </a:p>
          <a:p>
            <a:pPr marL="971550" lvl="1" indent="-571500"/>
            <a:r>
              <a:rPr lang="en-US" sz="2000" dirty="0" smtClean="0"/>
              <a:t>The event “E or F” (denoted E∪F) has occurred if </a:t>
            </a:r>
            <a:r>
              <a:rPr lang="en-US" sz="2000" dirty="0" err="1" smtClean="0"/>
              <a:t>e</a:t>
            </a:r>
            <a:r>
              <a:rPr lang="en-US" sz="2000" dirty="0" smtClean="0"/>
              <a:t> is either in event E or in event F or in both E and F.</a:t>
            </a:r>
          </a:p>
          <a:p>
            <a:pPr marL="571500" indent="-571500"/>
            <a:r>
              <a:rPr lang="en-US" sz="2400" b="1" dirty="0" smtClean="0"/>
              <a:t>E and F</a:t>
            </a:r>
            <a:endParaRPr lang="en-US" sz="2000" dirty="0" smtClean="0"/>
          </a:p>
          <a:p>
            <a:pPr marL="971550" lvl="1" indent="-571500"/>
            <a:r>
              <a:rPr lang="en-US" sz="2000" dirty="0" smtClean="0"/>
              <a:t>The event “E and F” (denoted E∩F) has occurred if </a:t>
            </a:r>
            <a:r>
              <a:rPr lang="en-US" sz="2000" dirty="0" err="1" smtClean="0"/>
              <a:t>e</a:t>
            </a:r>
            <a:r>
              <a:rPr lang="en-US" sz="2000" dirty="0" smtClean="0"/>
              <a:t> is in event E and in event F.</a:t>
            </a:r>
          </a:p>
          <a:p>
            <a:pPr marL="571500" indent="-571500"/>
            <a:r>
              <a:rPr lang="en-US" sz="2400" b="1" dirty="0" smtClean="0"/>
              <a:t>Not E</a:t>
            </a:r>
            <a:r>
              <a:rPr lang="en-US" sz="2400" dirty="0" smtClean="0"/>
              <a:t> </a:t>
            </a:r>
          </a:p>
          <a:p>
            <a:pPr marL="971550" lvl="1" indent="-571500"/>
            <a:r>
              <a:rPr lang="en-US" sz="2000" dirty="0" smtClean="0"/>
              <a:t>The event “not E” (denoted </a:t>
            </a:r>
            <a:r>
              <a:rPr lang="en-US" sz="2000" dirty="0" err="1" smtClean="0"/>
              <a:t>Ē</a:t>
            </a:r>
            <a:r>
              <a:rPr lang="en-US" sz="2000" dirty="0" smtClean="0"/>
              <a:t> or ¬E and called the </a:t>
            </a:r>
            <a:r>
              <a:rPr lang="en-US" sz="2000" b="1" dirty="0" smtClean="0"/>
              <a:t>complement </a:t>
            </a:r>
            <a:r>
              <a:rPr lang="en-US" sz="2000" dirty="0" smtClean="0"/>
              <a:t>of E) has occurred if </a:t>
            </a:r>
            <a:r>
              <a:rPr lang="en-US" sz="2000" dirty="0" err="1" smtClean="0"/>
              <a:t>e</a:t>
            </a:r>
            <a:r>
              <a:rPr lang="en-US" sz="2000" dirty="0" smtClean="0"/>
              <a:t> is not in event E.</a:t>
            </a:r>
          </a:p>
          <a:p>
            <a:pPr marL="571500" indent="-571500"/>
            <a:r>
              <a:rPr lang="en-US" sz="2400" b="1" dirty="0" smtClean="0"/>
              <a:t>E but not F</a:t>
            </a:r>
            <a:r>
              <a:rPr lang="en-US" sz="2400" dirty="0" smtClean="0"/>
              <a:t> </a:t>
            </a:r>
          </a:p>
          <a:p>
            <a:pPr marL="971550" lvl="1" indent="-571500"/>
            <a:r>
              <a:rPr lang="en-US" sz="2000" dirty="0" smtClean="0"/>
              <a:t>The event “E but not F” (denoted E∩F̅ or E∩¬F or E-F) has occurred if </a:t>
            </a:r>
            <a:r>
              <a:rPr lang="en-US" sz="2000" dirty="0" err="1" smtClean="0"/>
              <a:t>e</a:t>
            </a:r>
            <a:r>
              <a:rPr lang="en-US" sz="2000" dirty="0" smtClean="0"/>
              <a:t> is in event E and not in event F. </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(11.1</a:t>
            </a:r>
            <a:r>
              <a:rPr lang="en-US" dirty="0">
                <a:solidFill>
                  <a:prstClr val="white"/>
                </a:solidFill>
              </a:rPr>
              <a:t>)</a:t>
            </a:r>
            <a:r>
              <a:rPr lang="en-US" dirty="0" smtClean="0">
                <a:solidFill>
                  <a:prstClr val="white"/>
                </a:solidFill>
              </a:rPr>
              <a:t> Compound </a:t>
            </a:r>
            <a:r>
              <a:rPr lang="en-US" dirty="0">
                <a:solidFill>
                  <a:prstClr val="white"/>
                </a:solidFill>
              </a:rPr>
              <a:t>Events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11716</TotalTime>
  <Words>2742</Words>
  <Application>Microsoft Macintosh PowerPoint</Application>
  <PresentationFormat>On-screen Show (4:3)</PresentationFormat>
  <Paragraphs>232</Paragraphs>
  <Slides>30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1_Office Theme</vt:lpstr>
      <vt:lpstr>Equation</vt:lpstr>
      <vt:lpstr>Chapter 11: Probability of Compound Events</vt:lpstr>
      <vt:lpstr>Motivating Example: Blood Type &amp; Rh-Classification</vt:lpstr>
      <vt:lpstr>Types of Compound Events</vt:lpstr>
      <vt:lpstr>Example 11.1 (Blood Typing: E∪F)</vt:lpstr>
      <vt:lpstr>Types of Compound Events</vt:lpstr>
      <vt:lpstr>Example 11.2 (Blood Typing: E∩F)</vt:lpstr>
      <vt:lpstr>Types of Compound Events</vt:lpstr>
      <vt:lpstr>Example 11.3 (Blood Typing: Ē)</vt:lpstr>
      <vt:lpstr>Types of Compound Events</vt:lpstr>
      <vt:lpstr>Example 11.4 (Blood Typing: E∩F̅)</vt:lpstr>
      <vt:lpstr>Mutually Exclusive Events</vt:lpstr>
      <vt:lpstr>Example 11.5 (Blood Typing: E∩F = {∅})</vt:lpstr>
      <vt:lpstr>Venn Diagrams: Compound Events</vt:lpstr>
      <vt:lpstr>Venn Diagrams: Mutually Exclusive Events</vt:lpstr>
      <vt:lpstr>Probability Axioms</vt:lpstr>
      <vt:lpstr>Probability Axioms: Example 11.6 (Eye Color)</vt:lpstr>
      <vt:lpstr>Probability Laws: P(Ē)</vt:lpstr>
      <vt:lpstr>Probability Laws: Example 11.7 (At Least One Girl)</vt:lpstr>
      <vt:lpstr>Probability Laws: P(E-F)</vt:lpstr>
      <vt:lpstr>Probability Laws: P(E∪F)</vt:lpstr>
      <vt:lpstr>Probability Laws: Example 11.9 (Rolling Dice)</vt:lpstr>
      <vt:lpstr>Probability Laws: P(E∪F∪G)</vt:lpstr>
      <vt:lpstr>Probability Laws: Example 11.11 (Beetles)</vt:lpstr>
      <vt:lpstr>Probability Laws: Example 11.11 (Beetles)</vt:lpstr>
      <vt:lpstr>DeMorgan’s Laws</vt:lpstr>
      <vt:lpstr>Probability Laws: P(Ē∩¬F)</vt:lpstr>
      <vt:lpstr>Probability Viewed as Darts Tossed at a Dartboard</vt:lpstr>
      <vt:lpstr>Probability Viewed as Darts Tossed at a Dartboard</vt:lpstr>
      <vt:lpstr>Probability Viewed as Darts Tossed at a Dartboard</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Probability of Compound Events</dc:title>
  <dc:creator>Jason Bintz</dc:creator>
  <cp:lastModifiedBy>Jason</cp:lastModifiedBy>
  <cp:revision>54</cp:revision>
  <dcterms:created xsi:type="dcterms:W3CDTF">2012-10-30T11:43:50Z</dcterms:created>
  <dcterms:modified xsi:type="dcterms:W3CDTF">2014-03-27T01:09:49Z</dcterms:modified>
</cp:coreProperties>
</file>