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embeddings/oleObject5.bin" ContentType="application/vnd.openxmlformats-officedocument.oleObject"/>
  <Override PartName="/ppt/embeddings/oleObject6.bin" ContentType="application/vnd.openxmlformats-officedocument.oleObject"/>
  <Override PartName="/ppt/embeddings/oleObject7.bin" ContentType="application/vnd.openxmlformats-officedocument.oleObject"/>
  <Override PartName="/ppt/embeddings/oleObject8.bin" ContentType="application/vnd.openxmlformats-officedocument.oleObject"/>
  <Override PartName="/ppt/embeddings/oleObject9.bin" ContentType="application/vnd.openxmlformats-officedocument.oleObject"/>
  <Override PartName="/ppt/embeddings/oleObject10.bin" ContentType="application/vnd.openxmlformats-officedocument.oleObject"/>
  <Override PartName="/ppt/embeddings/oleObject11.bin" ContentType="application/vnd.openxmlformats-officedocument.oleObject"/>
  <Override PartName="/ppt/embeddings/oleObject12.bin" ContentType="application/vnd.openxmlformats-officedocument.oleObject"/>
  <Override PartName="/ppt/embeddings/oleObject13.bin" ContentType="application/vnd.openxmlformats-officedocument.oleObject"/>
  <Override PartName="/ppt/embeddings/oleObject14.bin" ContentType="application/vnd.openxmlformats-officedocument.oleObject"/>
  <Override PartName="/ppt/embeddings/oleObject15.bin" ContentType="application/vnd.openxmlformats-officedocument.oleObject"/>
  <Override PartName="/ppt/embeddings/oleObject16.bin" ContentType="application/vnd.openxmlformats-officedocument.oleObject"/>
  <Override PartName="/ppt/embeddings/oleObject17.bin" ContentType="application/vnd.openxmlformats-officedocument.oleObject"/>
  <Override PartName="/ppt/embeddings/oleObject18.bin" ContentType="application/vnd.openxmlformats-officedocument.oleObject"/>
  <Override PartName="/ppt/embeddings/oleObject19.bin" ContentType="application/vnd.openxmlformats-officedocument.oleObject"/>
  <Override PartName="/ppt/embeddings/oleObject20.bin" ContentType="application/vnd.openxmlformats-officedocument.oleObject"/>
  <Override PartName="/ppt/embeddings/oleObject21.bin" ContentType="application/vnd.openxmlformats-officedocument.oleObject"/>
  <Override PartName="/ppt/embeddings/oleObject22.bin" ContentType="application/vnd.openxmlformats-officedocument.oleObject"/>
  <Override PartName="/ppt/embeddings/oleObject23.bin" ContentType="application/vnd.openxmlformats-officedocument.oleObject"/>
  <Override PartName="/ppt/embeddings/oleObject24.bin" ContentType="application/vnd.openxmlformats-officedocument.oleObject"/>
  <Override PartName="/ppt/embeddings/oleObject25.bin" ContentType="application/vnd.openxmlformats-officedocument.oleObject"/>
  <Override PartName="/ppt/embeddings/oleObject26.bin" ContentType="application/vnd.openxmlformats-officedocument.oleObject"/>
  <Override PartName="/ppt/embeddings/oleObject27.bin" ContentType="application/vnd.openxmlformats-officedocument.oleObject"/>
  <Override PartName="/ppt/embeddings/oleObject28.bin" ContentType="application/vnd.openxmlformats-officedocument.oleObject"/>
  <Override PartName="/ppt/embeddings/oleObject29.bin" ContentType="application/vnd.openxmlformats-officedocument.oleObject"/>
  <Override PartName="/ppt/embeddings/oleObject30.bin" ContentType="application/vnd.openxmlformats-officedocument.oleObject"/>
  <Override PartName="/ppt/embeddings/oleObject31.bin" ContentType="application/vnd.openxmlformats-officedocument.oleObject"/>
  <Override PartName="/ppt/embeddings/oleObject32.bin" ContentType="application/vnd.openxmlformats-officedocument.oleObject"/>
  <Override PartName="/ppt/embeddings/oleObject33.bin" ContentType="application/vnd.openxmlformats-officedocument.oleObject"/>
  <Override PartName="/ppt/embeddings/oleObject34.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3"/>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1" d="100"/>
          <a:sy n="71" d="100"/>
        </p:scale>
        <p:origin x="-3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3.e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6.emf"/><Relationship Id="rId4" Type="http://schemas.openxmlformats.org/officeDocument/2006/relationships/image" Target="../media/image37.emf"/><Relationship Id="rId5" Type="http://schemas.openxmlformats.org/officeDocument/2006/relationships/image" Target="../media/image38.emf"/><Relationship Id="rId1" Type="http://schemas.openxmlformats.org/officeDocument/2006/relationships/image" Target="../media/image34.emf"/><Relationship Id="rId2" Type="http://schemas.openxmlformats.org/officeDocument/2006/relationships/image" Target="../media/image35.e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1.emf"/><Relationship Id="rId4" Type="http://schemas.openxmlformats.org/officeDocument/2006/relationships/image" Target="../media/image42.emf"/><Relationship Id="rId1" Type="http://schemas.openxmlformats.org/officeDocument/2006/relationships/image" Target="../media/image39.emf"/><Relationship Id="rId2" Type="http://schemas.openxmlformats.org/officeDocument/2006/relationships/image" Target="../media/image40.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43.e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47.emf"/><Relationship Id="rId4" Type="http://schemas.openxmlformats.org/officeDocument/2006/relationships/image" Target="../media/image48.emf"/><Relationship Id="rId1" Type="http://schemas.openxmlformats.org/officeDocument/2006/relationships/image" Target="../media/image45.emf"/><Relationship Id="rId2" Type="http://schemas.openxmlformats.org/officeDocument/2006/relationships/image" Target="../media/image4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 Id="rId2" Type="http://schemas.openxmlformats.org/officeDocument/2006/relationships/image" Target="../media/image8.emf"/><Relationship Id="rId3" Type="http://schemas.openxmlformats.org/officeDocument/2006/relationships/image" Target="../media/image9.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6.emf"/><Relationship Id="rId2" Type="http://schemas.openxmlformats.org/officeDocument/2006/relationships/image" Target="../media/image17.emf"/><Relationship Id="rId3" Type="http://schemas.openxmlformats.org/officeDocument/2006/relationships/image" Target="../media/image1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3.emf"/><Relationship Id="rId2" Type="http://schemas.openxmlformats.org/officeDocument/2006/relationships/image" Target="../media/image24.emf"/><Relationship Id="rId3" Type="http://schemas.openxmlformats.org/officeDocument/2006/relationships/image" Target="../media/image25.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7.emf"/><Relationship Id="rId2" Type="http://schemas.openxmlformats.org/officeDocument/2006/relationships/image" Target="../media/image28.emf"/><Relationship Id="rId3" Type="http://schemas.openxmlformats.org/officeDocument/2006/relationships/image" Target="../media/image29.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0.emf"/><Relationship Id="rId2" Type="http://schemas.openxmlformats.org/officeDocument/2006/relationships/image" Target="../media/image31.emf"/><Relationship Id="rId3" Type="http://schemas.openxmlformats.org/officeDocument/2006/relationships/image" Target="../media/image3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F2CF98-DE10-0A4D-A02B-09FB593723EE}" type="datetimeFigureOut">
              <a:rPr lang="en-US" smtClean="0"/>
              <a:t>4/3/14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F7F230-1750-6442-A0A5-7D775A42E24E}" type="slidenum">
              <a:rPr lang="en-US" smtClean="0"/>
              <a:t>‹#›</a:t>
            </a:fld>
            <a:endParaRPr lang="en-US"/>
          </a:p>
        </p:txBody>
      </p:sp>
    </p:spTree>
    <p:extLst>
      <p:ext uri="{BB962C8B-B14F-4D97-AF65-F5344CB8AC3E}">
        <p14:creationId xmlns:p14="http://schemas.microsoft.com/office/powerpoint/2010/main" val="37758765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0ED6735-FB99-194F-8AA0-1F566E95FDBB}" type="slidenum">
              <a:rPr lang="en-US">
                <a:solidFill>
                  <a:prstClr val="black"/>
                </a:solidFill>
              </a:rPr>
              <a:pPr/>
              <a:t>1</a:t>
            </a:fld>
            <a:endParaRPr 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39C099-9ACC-9F41-8890-C6C65F966529}" type="datetime1">
              <a:rPr lang="en-US" smtClean="0">
                <a:solidFill>
                  <a:prstClr val="white">
                    <a:tint val="75000"/>
                  </a:prstClr>
                </a:solidFill>
              </a:rPr>
              <a:pPr/>
              <a:t>4/3/14</a:t>
            </a:fld>
            <a:endParaRPr lang="en-US" dirty="0">
              <a:solidFill>
                <a:prstClr val="white">
                  <a:tint val="75000"/>
                </a:prstClr>
              </a:solidFill>
            </a:endParaRPr>
          </a:p>
        </p:txBody>
      </p:sp>
      <p:sp>
        <p:nvSpPr>
          <p:cNvPr id="5" name="Footer Placeholder 4"/>
          <p:cNvSpPr>
            <a:spLocks noGrp="1"/>
          </p:cNvSpPr>
          <p:nvPr>
            <p:ph type="ftr" sz="quarter" idx="11"/>
          </p:nvPr>
        </p:nvSpPr>
        <p:spPr/>
        <p:txBody>
          <a:bodyPr/>
          <a:lstStyle/>
          <a:p>
            <a:r>
              <a:rPr lang="en-US" smtClean="0">
                <a:solidFill>
                  <a:prstClr val="white">
                    <a:tint val="75000"/>
                  </a:prstClr>
                </a:solidFill>
              </a:rPr>
              <a:t>Epidemioogical Model for Clostridium Difficile Transmission in Healthcare Settings</a:t>
            </a:r>
            <a:endParaRPr lang="en-US" dirty="0">
              <a:solidFill>
                <a:prstClr val="white">
                  <a:tint val="75000"/>
                </a:prstClr>
              </a:solidFill>
            </a:endParaRPr>
          </a:p>
        </p:txBody>
      </p:sp>
      <p:sp>
        <p:nvSpPr>
          <p:cNvPr id="6" name="Slide Number Placeholder 5"/>
          <p:cNvSpPr>
            <a:spLocks noGrp="1"/>
          </p:cNvSpPr>
          <p:nvPr>
            <p:ph type="sldNum" sz="quarter" idx="12"/>
          </p:nvPr>
        </p:nvSpPr>
        <p:spPr/>
        <p:txBody>
          <a:bodyPr/>
          <a:lstStyle/>
          <a:p>
            <a:fld id="{CCC88C96-81E6-D643-9017-EAF07C88A988}" type="slidenum">
              <a:rPr lang="en-US" smtClean="0">
                <a:solidFill>
                  <a:prstClr val="white">
                    <a:tint val="75000"/>
                  </a:prstClr>
                </a:solidFill>
              </a:rPr>
              <a:pPr/>
              <a:t>‹#›</a:t>
            </a:fld>
            <a:endParaRPr lang="en-US" dirty="0">
              <a:solidFill>
                <a:prstClr val="white">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9DB6A7-4691-3C4A-A823-D1BFBC0639B6}" type="datetime1">
              <a:rPr lang="en-US" smtClean="0">
                <a:solidFill>
                  <a:prstClr val="white">
                    <a:tint val="75000"/>
                  </a:prstClr>
                </a:solidFill>
              </a:rPr>
              <a:pPr/>
              <a:t>4/3/14</a:t>
            </a:fld>
            <a:endParaRPr lang="en-US" dirty="0">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solidFill>
                  <a:prstClr val="white">
                    <a:tint val="75000"/>
                  </a:prstClr>
                </a:solidFill>
              </a:rPr>
              <a:t>Epidemioogical Model for Clostridium Difficile Transmission in Healthcare Settings</a:t>
            </a:r>
            <a:endParaRPr lang="en-US" dirty="0">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C88C96-81E6-D643-9017-EAF07C88A988}" type="slidenum">
              <a:rPr lang="en-US" smtClean="0">
                <a:solidFill>
                  <a:prstClr val="white">
                    <a:tint val="75000"/>
                  </a:prstClr>
                </a:solidFill>
              </a:rPr>
              <a:pPr/>
              <a:t>‹#›</a:t>
            </a:fld>
            <a:endParaRPr lang="en-US" dirty="0">
              <a:solidFill>
                <a:prstClr val="white">
                  <a:tint val="75000"/>
                </a:prstClr>
              </a:solidFill>
            </a:endParaRPr>
          </a:p>
        </p:txBody>
      </p:sp>
    </p:spTree>
  </p:cSld>
  <p:clrMap bg1="dk1" tx1="lt1" bg2="dk2" tx2="lt2" accent1="accent1" accent2="accent2" accent3="accent3" accent4="accent4" accent5="accent5" accent6="accent6" hlink="hlink" folHlink="folHlink"/>
  <p:sldLayoutIdLst>
    <p:sldLayoutId id="2147483661" r:id="rId1"/>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26.png"/><Relationship Id="rId4" Type="http://schemas.openxmlformats.org/officeDocument/2006/relationships/oleObject" Target="../embeddings/oleObject11.bin"/><Relationship Id="rId5" Type="http://schemas.openxmlformats.org/officeDocument/2006/relationships/image" Target="../media/image23.emf"/><Relationship Id="rId6" Type="http://schemas.openxmlformats.org/officeDocument/2006/relationships/oleObject" Target="../embeddings/oleObject12.bin"/><Relationship Id="rId7" Type="http://schemas.openxmlformats.org/officeDocument/2006/relationships/image" Target="../media/image24.emf"/><Relationship Id="rId8" Type="http://schemas.openxmlformats.org/officeDocument/2006/relationships/oleObject" Target="../embeddings/oleObject13.bin"/><Relationship Id="rId9" Type="http://schemas.openxmlformats.org/officeDocument/2006/relationships/image" Target="../media/image25.emf"/><Relationship Id="rId1" Type="http://schemas.openxmlformats.org/officeDocument/2006/relationships/vmlDrawing" Target="../drawings/vmlDrawing7.vml"/><Relationship Id="rId2"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4.bin"/><Relationship Id="rId4" Type="http://schemas.openxmlformats.org/officeDocument/2006/relationships/image" Target="../media/image27.emf"/><Relationship Id="rId5" Type="http://schemas.openxmlformats.org/officeDocument/2006/relationships/oleObject" Target="../embeddings/oleObject15.bin"/><Relationship Id="rId6" Type="http://schemas.openxmlformats.org/officeDocument/2006/relationships/image" Target="../media/image28.emf"/><Relationship Id="rId7" Type="http://schemas.openxmlformats.org/officeDocument/2006/relationships/oleObject" Target="../embeddings/oleObject16.bin"/><Relationship Id="rId8" Type="http://schemas.openxmlformats.org/officeDocument/2006/relationships/image" Target="../media/image29.emf"/><Relationship Id="rId1" Type="http://schemas.openxmlformats.org/officeDocument/2006/relationships/vmlDrawing" Target="../drawings/vmlDrawing8.vml"/><Relationship Id="rId2"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7.bin"/><Relationship Id="rId4" Type="http://schemas.openxmlformats.org/officeDocument/2006/relationships/image" Target="../media/image30.emf"/><Relationship Id="rId5" Type="http://schemas.openxmlformats.org/officeDocument/2006/relationships/oleObject" Target="../embeddings/oleObject18.bin"/><Relationship Id="rId6" Type="http://schemas.openxmlformats.org/officeDocument/2006/relationships/image" Target="../media/image31.emf"/><Relationship Id="rId7" Type="http://schemas.openxmlformats.org/officeDocument/2006/relationships/oleObject" Target="../embeddings/oleObject19.bin"/><Relationship Id="rId8" Type="http://schemas.openxmlformats.org/officeDocument/2006/relationships/image" Target="../media/image32.emf"/><Relationship Id="rId1" Type="http://schemas.openxmlformats.org/officeDocument/2006/relationships/vmlDrawing" Target="../drawings/vmlDrawing9.vml"/><Relationship Id="rId2"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0.bin"/><Relationship Id="rId4" Type="http://schemas.openxmlformats.org/officeDocument/2006/relationships/image" Target="../media/image33.emf"/><Relationship Id="rId1" Type="http://schemas.openxmlformats.org/officeDocument/2006/relationships/vmlDrawing" Target="../drawings/vmlDrawing10.vml"/><Relationship Id="rId2"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1" Type="http://schemas.openxmlformats.org/officeDocument/2006/relationships/oleObject" Target="../embeddings/oleObject25.bin"/><Relationship Id="rId12" Type="http://schemas.openxmlformats.org/officeDocument/2006/relationships/image" Target="../media/image38.emf"/><Relationship Id="rId1" Type="http://schemas.openxmlformats.org/officeDocument/2006/relationships/vmlDrawing" Target="../drawings/vmlDrawing11.vml"/><Relationship Id="rId2" Type="http://schemas.openxmlformats.org/officeDocument/2006/relationships/slideLayout" Target="../slideLayouts/slideLayout1.xml"/><Relationship Id="rId3" Type="http://schemas.openxmlformats.org/officeDocument/2006/relationships/oleObject" Target="../embeddings/oleObject21.bin"/><Relationship Id="rId4" Type="http://schemas.openxmlformats.org/officeDocument/2006/relationships/image" Target="../media/image34.emf"/><Relationship Id="rId5" Type="http://schemas.openxmlformats.org/officeDocument/2006/relationships/oleObject" Target="../embeddings/oleObject22.bin"/><Relationship Id="rId6" Type="http://schemas.openxmlformats.org/officeDocument/2006/relationships/image" Target="../media/image35.emf"/><Relationship Id="rId7" Type="http://schemas.openxmlformats.org/officeDocument/2006/relationships/oleObject" Target="../embeddings/oleObject23.bin"/><Relationship Id="rId8" Type="http://schemas.openxmlformats.org/officeDocument/2006/relationships/image" Target="../media/image36.emf"/><Relationship Id="rId9" Type="http://schemas.openxmlformats.org/officeDocument/2006/relationships/oleObject" Target="../embeddings/oleObject24.bin"/><Relationship Id="rId10" Type="http://schemas.openxmlformats.org/officeDocument/2006/relationships/image" Target="../media/image37.e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6.bin"/><Relationship Id="rId4" Type="http://schemas.openxmlformats.org/officeDocument/2006/relationships/image" Target="../media/image39.emf"/><Relationship Id="rId5" Type="http://schemas.openxmlformats.org/officeDocument/2006/relationships/oleObject" Target="../embeddings/oleObject27.bin"/><Relationship Id="rId6" Type="http://schemas.openxmlformats.org/officeDocument/2006/relationships/image" Target="../media/image40.emf"/><Relationship Id="rId7" Type="http://schemas.openxmlformats.org/officeDocument/2006/relationships/oleObject" Target="../embeddings/oleObject28.bin"/><Relationship Id="rId8" Type="http://schemas.openxmlformats.org/officeDocument/2006/relationships/image" Target="../media/image41.emf"/><Relationship Id="rId9" Type="http://schemas.openxmlformats.org/officeDocument/2006/relationships/oleObject" Target="../embeddings/oleObject29.bin"/><Relationship Id="rId10" Type="http://schemas.openxmlformats.org/officeDocument/2006/relationships/image" Target="../media/image42.emf"/><Relationship Id="rId1" Type="http://schemas.openxmlformats.org/officeDocument/2006/relationships/vmlDrawing" Target="../drawings/vmlDrawing12.vml"/><Relationship Id="rId2"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44.png"/><Relationship Id="rId4" Type="http://schemas.openxmlformats.org/officeDocument/2006/relationships/oleObject" Target="../embeddings/oleObject30.bin"/><Relationship Id="rId5" Type="http://schemas.openxmlformats.org/officeDocument/2006/relationships/image" Target="../media/image43.emf"/><Relationship Id="rId1" Type="http://schemas.openxmlformats.org/officeDocument/2006/relationships/vmlDrawing" Target="../drawings/vmlDrawing13.vml"/><Relationship Id="rId2"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1.bin"/><Relationship Id="rId4" Type="http://schemas.openxmlformats.org/officeDocument/2006/relationships/image" Target="../media/image45.emf"/><Relationship Id="rId5" Type="http://schemas.openxmlformats.org/officeDocument/2006/relationships/oleObject" Target="../embeddings/oleObject32.bin"/><Relationship Id="rId6" Type="http://schemas.openxmlformats.org/officeDocument/2006/relationships/image" Target="../media/image46.emf"/><Relationship Id="rId7" Type="http://schemas.openxmlformats.org/officeDocument/2006/relationships/oleObject" Target="../embeddings/oleObject33.bin"/><Relationship Id="rId8" Type="http://schemas.openxmlformats.org/officeDocument/2006/relationships/image" Target="../media/image47.emf"/><Relationship Id="rId9" Type="http://schemas.openxmlformats.org/officeDocument/2006/relationships/oleObject" Target="../embeddings/oleObject34.bin"/><Relationship Id="rId10" Type="http://schemas.openxmlformats.org/officeDocument/2006/relationships/image" Target="../media/image48.emf"/><Relationship Id="rId1" Type="http://schemas.openxmlformats.org/officeDocument/2006/relationships/vmlDrawing" Target="../drawings/vmlDrawing14.vml"/><Relationship Id="rId2"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2.emf"/><Relationship Id="rId5" Type="http://schemas.openxmlformats.org/officeDocument/2006/relationships/image" Target="../media/image1.png"/><Relationship Id="rId1" Type="http://schemas.openxmlformats.org/officeDocument/2006/relationships/vmlDrawing" Target="../drawings/vmlDrawing1.vml"/><Relationship Id="rId2"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oleObject" Target="../embeddings/oleObject2.bin"/><Relationship Id="rId6" Type="http://schemas.openxmlformats.org/officeDocument/2006/relationships/image" Target="../media/image4.emf"/><Relationship Id="rId1" Type="http://schemas.openxmlformats.org/officeDocument/2006/relationships/vmlDrawing" Target="../drawings/vmlDrawing2.vml"/><Relationship Id="rId2"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4" Type="http://schemas.openxmlformats.org/officeDocument/2006/relationships/image" Target="../media/image11.png"/><Relationship Id="rId5" Type="http://schemas.openxmlformats.org/officeDocument/2006/relationships/oleObject" Target="../embeddings/oleObject3.bin"/><Relationship Id="rId6" Type="http://schemas.openxmlformats.org/officeDocument/2006/relationships/image" Target="../media/image7.emf"/><Relationship Id="rId7" Type="http://schemas.openxmlformats.org/officeDocument/2006/relationships/oleObject" Target="../embeddings/oleObject4.bin"/><Relationship Id="rId8" Type="http://schemas.openxmlformats.org/officeDocument/2006/relationships/image" Target="../media/image8.emf"/><Relationship Id="rId9" Type="http://schemas.openxmlformats.org/officeDocument/2006/relationships/oleObject" Target="../embeddings/oleObject5.bin"/><Relationship Id="rId10" Type="http://schemas.openxmlformats.org/officeDocument/2006/relationships/image" Target="../media/image9.emf"/><Relationship Id="rId1" Type="http://schemas.openxmlformats.org/officeDocument/2006/relationships/vmlDrawing" Target="../drawings/vmlDrawing3.vml"/><Relationship Id="rId2"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6.bin"/><Relationship Id="rId4" Type="http://schemas.openxmlformats.org/officeDocument/2006/relationships/image" Target="../media/image12.emf"/><Relationship Id="rId5" Type="http://schemas.openxmlformats.org/officeDocument/2006/relationships/image" Target="../media/image13.png"/><Relationship Id="rId1" Type="http://schemas.openxmlformats.org/officeDocument/2006/relationships/vmlDrawing" Target="../drawings/vmlDrawing4.vml"/><Relationship Id="rId2"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7.bin"/><Relationship Id="rId4" Type="http://schemas.openxmlformats.org/officeDocument/2006/relationships/image" Target="../media/image14.emf"/><Relationship Id="rId5" Type="http://schemas.openxmlformats.org/officeDocument/2006/relationships/image" Target="../media/image15.png"/><Relationship Id="rId1" Type="http://schemas.openxmlformats.org/officeDocument/2006/relationships/vmlDrawing" Target="../drawings/vmlDrawing5.vml"/><Relationship Id="rId2"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1" Type="http://schemas.openxmlformats.org/officeDocument/2006/relationships/oleObject" Target="../embeddings/oleObject10.bin"/><Relationship Id="rId12" Type="http://schemas.openxmlformats.org/officeDocument/2006/relationships/image" Target="../media/image18.emf"/><Relationship Id="rId1" Type="http://schemas.openxmlformats.org/officeDocument/2006/relationships/vmlDrawing" Target="../drawings/vmlDrawing6.vml"/><Relationship Id="rId2" Type="http://schemas.openxmlformats.org/officeDocument/2006/relationships/slideLayout" Target="../slideLayouts/slideLayout1.xml"/><Relationship Id="rId3" Type="http://schemas.openxmlformats.org/officeDocument/2006/relationships/oleObject" Target="../embeddings/oleObject8.bin"/><Relationship Id="rId4" Type="http://schemas.openxmlformats.org/officeDocument/2006/relationships/image" Target="../media/image16.emf"/><Relationship Id="rId5" Type="http://schemas.openxmlformats.org/officeDocument/2006/relationships/oleObject" Target="../embeddings/oleObject9.bin"/><Relationship Id="rId6" Type="http://schemas.openxmlformats.org/officeDocument/2006/relationships/image" Target="../media/image17.emf"/><Relationship Id="rId7" Type="http://schemas.openxmlformats.org/officeDocument/2006/relationships/image" Target="../media/image19.png"/><Relationship Id="rId8" Type="http://schemas.openxmlformats.org/officeDocument/2006/relationships/image" Target="../media/image20.png"/><Relationship Id="rId9" Type="http://schemas.openxmlformats.org/officeDocument/2006/relationships/image" Target="../media/image21.png"/><Relationship Id="rId10"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310991"/>
            <a:ext cx="8229600" cy="751563"/>
          </a:xfrm>
        </p:spPr>
        <p:txBody>
          <a:bodyPr anchor="ctr">
            <a:noAutofit/>
          </a:bodyPr>
          <a:lstStyle/>
          <a:p>
            <a:r>
              <a:rPr lang="en-US" sz="2400" dirty="0" smtClean="0"/>
              <a:t>Chapter </a:t>
            </a:r>
            <a:r>
              <a:rPr lang="en-US" sz="2400" dirty="0" smtClean="0"/>
              <a:t>13: </a:t>
            </a:r>
            <a:r>
              <a:rPr lang="en-US" sz="2400" dirty="0" smtClean="0"/>
              <a:t>Sequential Experiments &amp; Bayes’ Theorem</a:t>
            </a:r>
            <a:endParaRPr lang="en-US" sz="24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Font typeface="+mj-lt"/>
              <a:buAutoNum type="arabicPeriod"/>
            </a:pPr>
            <a:r>
              <a:rPr lang="en-US" dirty="0" smtClean="0"/>
              <a:t>(13.1</a:t>
            </a:r>
            <a:r>
              <a:rPr lang="en-US" dirty="0" smtClean="0"/>
              <a:t>) Partition Theorem</a:t>
            </a:r>
          </a:p>
          <a:p>
            <a:pPr marL="571500" indent="-571500">
              <a:buFont typeface="+mj-lt"/>
              <a:buAutoNum type="arabicPeriod"/>
            </a:pPr>
            <a:r>
              <a:rPr lang="en-US" dirty="0" smtClean="0"/>
              <a:t>(13.2</a:t>
            </a:r>
            <a:r>
              <a:rPr lang="en-US" dirty="0" smtClean="0"/>
              <a:t>) Bayes’ Theorem</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Example </a:t>
            </a:r>
            <a:r>
              <a:rPr lang="en-US" sz="2600" dirty="0" smtClean="0"/>
              <a:t>13.2 </a:t>
            </a:r>
            <a:r>
              <a:rPr lang="en-US" sz="2600" dirty="0" err="1" smtClean="0"/>
              <a:t>Tay</a:t>
            </a:r>
            <a:r>
              <a:rPr lang="en-US" sz="2600" dirty="0" smtClean="0"/>
              <a:t>-Sachs?</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How would Example </a:t>
            </a:r>
            <a:r>
              <a:rPr lang="en-US" sz="2400" dirty="0" smtClean="0"/>
              <a:t>13.2 </a:t>
            </a:r>
            <a:r>
              <a:rPr lang="en-US" sz="2400" dirty="0" smtClean="0"/>
              <a:t>been different if we had considered a disease like </a:t>
            </a:r>
            <a:r>
              <a:rPr lang="en-US" sz="2400" dirty="0" err="1" smtClean="0"/>
              <a:t>Tay</a:t>
            </a:r>
            <a:r>
              <a:rPr lang="en-US" sz="2400" dirty="0" smtClean="0"/>
              <a:t>-Sachs disease? Recall, that individuals having </a:t>
            </a:r>
            <a:r>
              <a:rPr lang="en-US" sz="2400" dirty="0" err="1" smtClean="0"/>
              <a:t>Tay</a:t>
            </a:r>
            <a:r>
              <a:rPr lang="en-US" sz="2400" dirty="0" smtClean="0"/>
              <a:t>-Sachs disease usually do not live beyond the age of four. Thus, the </a:t>
            </a:r>
            <a:r>
              <a:rPr lang="en-US" sz="2400" dirty="0" err="1" smtClean="0"/>
              <a:t>Punnett</a:t>
            </a:r>
            <a:r>
              <a:rPr lang="en-US" sz="2400" dirty="0" smtClean="0"/>
              <a:t> square showing the possible genotypes for Billy’s mother would be:</a:t>
            </a:r>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r>
              <a:rPr lang="en-US" sz="2400" dirty="0" smtClean="0"/>
              <a:t>Now let event A = “Billy a carrier (</a:t>
            </a:r>
            <a:r>
              <a:rPr lang="en-US" sz="2400" dirty="0" err="1" smtClean="0"/>
              <a:t>Tt</a:t>
            </a:r>
            <a:r>
              <a:rPr lang="en-US" sz="2400" dirty="0" smtClean="0"/>
              <a:t>)”. We have:</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a:solidFill>
                  <a:prstClr val="white"/>
                </a:solidFill>
              </a:rPr>
              <a:t>1.</a:t>
            </a:r>
            <a:r>
              <a:rPr lang="en-US" dirty="0" smtClean="0">
                <a:solidFill>
                  <a:prstClr val="white"/>
                </a:solidFill>
              </a:rPr>
              <a:t> </a:t>
            </a:r>
            <a:r>
              <a:rPr lang="en-US" dirty="0" smtClean="0"/>
              <a:t>(13.1</a:t>
            </a:r>
            <a:r>
              <a:rPr lang="en-US" dirty="0" smtClean="0"/>
              <a:t>) Partition Theorem</a:t>
            </a:r>
            <a:endParaRPr lang="en-US" dirty="0">
              <a:solidFill>
                <a:prstClr val="white"/>
              </a:solidFill>
            </a:endParaRPr>
          </a:p>
        </p:txBody>
      </p:sp>
      <p:pic>
        <p:nvPicPr>
          <p:cNvPr id="8" name="Picture 7"/>
          <p:cNvPicPr>
            <a:picLocks noChangeAspect="1"/>
          </p:cNvPicPr>
          <p:nvPr/>
        </p:nvPicPr>
        <p:blipFill>
          <a:blip r:embed="rId3"/>
          <a:stretch>
            <a:fillRect/>
          </a:stretch>
        </p:blipFill>
        <p:spPr>
          <a:xfrm>
            <a:off x="1125224" y="3163254"/>
            <a:ext cx="1800458" cy="1091179"/>
          </a:xfrm>
          <a:prstGeom prst="rect">
            <a:avLst/>
          </a:prstGeom>
        </p:spPr>
      </p:pic>
      <p:graphicFrame>
        <p:nvGraphicFramePr>
          <p:cNvPr id="29700" name="Object 4"/>
          <p:cNvGraphicFramePr>
            <a:graphicFrameLocks noChangeAspect="1"/>
          </p:cNvGraphicFramePr>
          <p:nvPr/>
        </p:nvGraphicFramePr>
        <p:xfrm>
          <a:off x="3287713" y="3136900"/>
          <a:ext cx="3689685" cy="1071753"/>
        </p:xfrm>
        <a:graphic>
          <a:graphicData uri="http://schemas.openxmlformats.org/presentationml/2006/ole">
            <mc:AlternateContent xmlns:mc="http://schemas.openxmlformats.org/markup-compatibility/2006">
              <mc:Choice xmlns:v="urn:schemas-microsoft-com:vml" Requires="v">
                <p:oleObj spid="_x0000_s29714" name="Equation" r:id="rId4" imgW="2273300" imgH="660400" progId="Equation.3">
                  <p:embed/>
                </p:oleObj>
              </mc:Choice>
              <mc:Fallback>
                <p:oleObj name="Equation" r:id="rId4" imgW="2273300" imgH="660400" progId="Equation.3">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87713" y="3136900"/>
                        <a:ext cx="3689685" cy="107175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01" name="Object 5"/>
          <p:cNvGraphicFramePr>
            <a:graphicFrameLocks noChangeAspect="1"/>
          </p:cNvGraphicFramePr>
          <p:nvPr/>
        </p:nvGraphicFramePr>
        <p:xfrm>
          <a:off x="1267777" y="5020148"/>
          <a:ext cx="5126709" cy="355473"/>
        </p:xfrm>
        <a:graphic>
          <a:graphicData uri="http://schemas.openxmlformats.org/presentationml/2006/ole">
            <mc:AlternateContent xmlns:mc="http://schemas.openxmlformats.org/markup-compatibility/2006">
              <mc:Choice xmlns:v="urn:schemas-microsoft-com:vml" Requires="v">
                <p:oleObj spid="_x0000_s29715" name="Equation" r:id="rId6" imgW="3289300" imgH="228600" progId="Equation.3">
                  <p:embed/>
                </p:oleObj>
              </mc:Choice>
              <mc:Fallback>
                <p:oleObj name="Equation" r:id="rId6" imgW="3289300" imgH="228600" progId="Equation.3">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67777" y="5020148"/>
                        <a:ext cx="5126709" cy="35547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03" name="Object 7"/>
          <p:cNvGraphicFramePr>
            <a:graphicFrameLocks noChangeAspect="1"/>
          </p:cNvGraphicFramePr>
          <p:nvPr/>
        </p:nvGraphicFramePr>
        <p:xfrm>
          <a:off x="1839913" y="5572125"/>
          <a:ext cx="4957762" cy="571500"/>
        </p:xfrm>
        <a:graphic>
          <a:graphicData uri="http://schemas.openxmlformats.org/presentationml/2006/ole">
            <mc:AlternateContent xmlns:mc="http://schemas.openxmlformats.org/markup-compatibility/2006">
              <mc:Choice xmlns:v="urn:schemas-microsoft-com:vml" Requires="v">
                <p:oleObj spid="_x0000_s29716" name="Equation" r:id="rId8" imgW="3187700" imgH="368300" progId="Equation.3">
                  <p:embed/>
                </p:oleObj>
              </mc:Choice>
              <mc:Fallback>
                <p:oleObj name="Equation" r:id="rId8" imgW="3187700" imgH="368300" progId="Equation.3">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39913" y="5572125"/>
                        <a:ext cx="4957762"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7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970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97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Probability Law: </a:t>
            </a:r>
            <a:r>
              <a:rPr lang="en-US" sz="2600" dirty="0" err="1" smtClean="0"/>
              <a:t>Bayes</a:t>
            </a:r>
            <a:r>
              <a:rPr lang="en-US" sz="2600" dirty="0" smtClean="0"/>
              <a:t>’ Theorem</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Suppose we know the conditional probability P(A|B). We would like a way to find P(B|A). The mathematical tool we have for this is known as </a:t>
            </a:r>
            <a:r>
              <a:rPr lang="en-US" sz="2400" dirty="0" err="1" smtClean="0"/>
              <a:t>Bayes</a:t>
            </a:r>
            <a:r>
              <a:rPr lang="en-US" sz="2400" dirty="0" smtClean="0"/>
              <a:t>’ Theorem.</a:t>
            </a:r>
          </a:p>
          <a:p>
            <a:pPr marL="571500" indent="-571500">
              <a:buNone/>
            </a:pPr>
            <a:r>
              <a:rPr lang="en-US" sz="2400" dirty="0" smtClean="0"/>
              <a:t>If B</a:t>
            </a:r>
            <a:r>
              <a:rPr lang="en-US" sz="2400" baseline="-25000" dirty="0" smtClean="0"/>
              <a:t>1</a:t>
            </a:r>
            <a:r>
              <a:rPr lang="en-US" sz="2400" dirty="0" smtClean="0"/>
              <a:t> and B</a:t>
            </a:r>
            <a:r>
              <a:rPr lang="en-US" sz="2400" baseline="-25000" dirty="0" smtClean="0"/>
              <a:t>2</a:t>
            </a:r>
            <a:r>
              <a:rPr lang="en-US" sz="2400" dirty="0" smtClean="0"/>
              <a:t> form a partition of the sample space S, and A is an event in S then:</a:t>
            </a:r>
          </a:p>
          <a:p>
            <a:pPr marL="571500" indent="-571500">
              <a:buNone/>
            </a:pPr>
            <a:endParaRPr lang="en-US" sz="2400" dirty="0" smtClean="0"/>
          </a:p>
          <a:p>
            <a:pPr marL="571500" indent="-571500">
              <a:buNone/>
            </a:pPr>
            <a:endParaRPr lang="en-US" sz="2400" dirty="0" smtClean="0"/>
          </a:p>
          <a:p>
            <a:pPr marL="571500" indent="-571500">
              <a:buNone/>
            </a:pPr>
            <a:r>
              <a:rPr lang="en-US" sz="2400" dirty="0" smtClean="0"/>
              <a:t>This follows directly from three of the previous probability laws:</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a:solidFill>
                  <a:prstClr val="white"/>
                </a:solidFill>
              </a:rPr>
              <a:t>2</a:t>
            </a:r>
            <a:r>
              <a:rPr lang="en-US" dirty="0" smtClean="0">
                <a:solidFill>
                  <a:prstClr val="white"/>
                </a:solidFill>
              </a:rPr>
              <a:t>. </a:t>
            </a:r>
            <a:r>
              <a:rPr lang="en-US" dirty="0" smtClean="0"/>
              <a:t>(13.2</a:t>
            </a:r>
            <a:r>
              <a:rPr lang="en-US" dirty="0" smtClean="0"/>
              <a:t>) Bayes’ Theorem</a:t>
            </a:r>
            <a:endParaRPr lang="en-US" dirty="0">
              <a:solidFill>
                <a:prstClr val="white"/>
              </a:solidFill>
            </a:endParaRPr>
          </a:p>
        </p:txBody>
      </p:sp>
      <p:graphicFrame>
        <p:nvGraphicFramePr>
          <p:cNvPr id="6" name="Object 5"/>
          <p:cNvGraphicFramePr>
            <a:graphicFrameLocks noChangeAspect="1"/>
          </p:cNvGraphicFramePr>
          <p:nvPr/>
        </p:nvGraphicFramePr>
        <p:xfrm>
          <a:off x="1145314" y="3245366"/>
          <a:ext cx="2418020" cy="743903"/>
        </p:xfrm>
        <a:graphic>
          <a:graphicData uri="http://schemas.openxmlformats.org/presentationml/2006/ole">
            <mc:AlternateContent xmlns:mc="http://schemas.openxmlformats.org/markup-compatibility/2006">
              <mc:Choice xmlns:v="urn:schemas-microsoft-com:vml" Requires="v">
                <p:oleObj spid="_x0000_s30735" name="Equation" r:id="rId3" imgW="1524000" imgH="469900" progId="Equation.3">
                  <p:embed/>
                </p:oleObj>
              </mc:Choice>
              <mc:Fallback>
                <p:oleObj name="Equation" r:id="rId3" imgW="1524000" imgH="4699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5314" y="3245366"/>
                        <a:ext cx="2418020" cy="74390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23" name="Object 3"/>
          <p:cNvGraphicFramePr>
            <a:graphicFrameLocks noChangeAspect="1"/>
          </p:cNvGraphicFramePr>
          <p:nvPr/>
        </p:nvGraphicFramePr>
        <p:xfrm>
          <a:off x="608013" y="4520697"/>
          <a:ext cx="7970837" cy="1762125"/>
        </p:xfrm>
        <a:graphic>
          <a:graphicData uri="http://schemas.openxmlformats.org/presentationml/2006/ole">
            <mc:AlternateContent xmlns:mc="http://schemas.openxmlformats.org/markup-compatibility/2006">
              <mc:Choice xmlns:v="urn:schemas-microsoft-com:vml" Requires="v">
                <p:oleObj spid="_x0000_s30736" name="Equation" r:id="rId5" imgW="4241800" imgH="939800" progId="Equation.3">
                  <p:embed/>
                </p:oleObj>
              </mc:Choice>
              <mc:Fallback>
                <p:oleObj name="Equation" r:id="rId5" imgW="4241800" imgH="9398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8013" y="4520697"/>
                        <a:ext cx="7970837" cy="1762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4433021" y="3426675"/>
          <a:ext cx="4137590" cy="411473"/>
        </p:xfrm>
        <a:graphic>
          <a:graphicData uri="http://schemas.openxmlformats.org/presentationml/2006/ole">
            <mc:AlternateContent xmlns:mc="http://schemas.openxmlformats.org/markup-compatibility/2006">
              <mc:Choice xmlns:v="urn:schemas-microsoft-com:vml" Requires="v">
                <p:oleObj spid="_x0000_s30737" name="Equation" r:id="rId7" imgW="2298700" imgH="228600" progId="Equation.3">
                  <p:embed/>
                </p:oleObj>
              </mc:Choice>
              <mc:Fallback>
                <p:oleObj name="Equation" r:id="rId7" imgW="2298700" imgH="2286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33021" y="3426675"/>
                        <a:ext cx="4137590" cy="41147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TextBox 9"/>
          <p:cNvSpPr txBox="1"/>
          <p:nvPr/>
        </p:nvSpPr>
        <p:spPr>
          <a:xfrm>
            <a:off x="3641398" y="3420901"/>
            <a:ext cx="778090" cy="369332"/>
          </a:xfrm>
          <a:prstGeom prst="rect">
            <a:avLst/>
          </a:prstGeom>
          <a:noFill/>
        </p:spPr>
        <p:txBody>
          <a:bodyPr wrap="none" rtlCol="0">
            <a:spAutoFit/>
          </a:bodyPr>
          <a:lstStyle/>
          <a:p>
            <a:r>
              <a:rPr lang="en-US" dirty="0" smtClean="0">
                <a:solidFill>
                  <a:schemeClr val="bg1"/>
                </a:solidFill>
              </a:rPr>
              <a:t>where</a:t>
            </a:r>
            <a:endParaRPr lang="en-US" dirty="0">
              <a:solidFill>
                <a:schemeClr val="bg1"/>
              </a:solidFill>
            </a:endParaRPr>
          </a:p>
        </p:txBody>
      </p:sp>
      <p:sp>
        <p:nvSpPr>
          <p:cNvPr id="11" name="TextBox 10"/>
          <p:cNvSpPr txBox="1"/>
          <p:nvPr/>
        </p:nvSpPr>
        <p:spPr>
          <a:xfrm>
            <a:off x="1145314" y="3239483"/>
            <a:ext cx="7417224" cy="762512"/>
          </a:xfrm>
          <a:prstGeom prst="rect">
            <a:avLst/>
          </a:prstGeom>
          <a:noFill/>
          <a:ln>
            <a:solidFill>
              <a:srgbClr val="FF0000"/>
            </a:solidFill>
          </a:ln>
        </p:spPr>
        <p:txBody>
          <a:bodyPr wrap="square" rtlCol="0">
            <a:spAutoFit/>
          </a:bodyPr>
          <a:lstStyle/>
          <a:p>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7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10" grpId="0"/>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Example </a:t>
            </a:r>
            <a:r>
              <a:rPr lang="en-US" sz="2600" dirty="0" smtClean="0"/>
              <a:t>13.3 </a:t>
            </a:r>
            <a:r>
              <a:rPr lang="en-US" sz="2600" dirty="0" smtClean="0"/>
              <a:t>(Head Injuries)</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Among individuals who have sustained head injuries, x-rays reveal that only about 6% have skull fractures. Nausea is a standard symptom of a skull fracture and occurs in 98% of all skull fracture cases. With other types of head injuries, nausea is present in about 70% of all cases. An individual has just </a:t>
            </a:r>
            <a:r>
              <a:rPr lang="en-US" sz="2400" dirty="0" err="1" smtClean="0"/>
              <a:t>suﬀered</a:t>
            </a:r>
            <a:r>
              <a:rPr lang="en-US" sz="2400" dirty="0" smtClean="0"/>
              <a:t> a head injury is not nauseous. Find the probability that he has a skull fracture.</a:t>
            </a:r>
          </a:p>
          <a:p>
            <a:pPr marL="571500" indent="-571500">
              <a:buNone/>
            </a:pPr>
            <a:r>
              <a:rPr lang="en-US" sz="2400" dirty="0" smtClean="0"/>
              <a:t>Solution: Let events F=“skull fracture” and N =“nausea”. Since only 6% of head injuries result in skull fractures P(F) = 0.06 and P(F̅) = 0.94. Given individuals who have skull fractures, 98% have nausea. Give those who do not have skull fractures, 70% have nausea. Thus, P(N|F)=0.98 and P(N|F̅) = 0.70. We seek P(F|N̅). </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a:solidFill>
                  <a:prstClr val="white"/>
                </a:solidFill>
              </a:rPr>
              <a:t>2</a:t>
            </a:r>
            <a:r>
              <a:rPr lang="en-US" dirty="0" smtClean="0">
                <a:solidFill>
                  <a:prstClr val="white"/>
                </a:solidFill>
              </a:rPr>
              <a:t>. </a:t>
            </a:r>
            <a:r>
              <a:rPr lang="en-US" dirty="0" smtClean="0"/>
              <a:t>(13.2</a:t>
            </a:r>
            <a:r>
              <a:rPr lang="en-US" dirty="0" smtClean="0"/>
              <a:t>) Bayes’ Theorem</a:t>
            </a:r>
            <a:endParaRPr lang="en-US" dirty="0">
              <a:solidFill>
                <a:prstClr val="white"/>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Example </a:t>
            </a:r>
            <a:r>
              <a:rPr lang="en-US" sz="2600" dirty="0" smtClean="0"/>
              <a:t>13.3 </a:t>
            </a:r>
            <a:r>
              <a:rPr lang="en-US" sz="2600" dirty="0" smtClean="0"/>
              <a:t>(Head Injuries)</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lnSpcReduction="10000"/>
          </a:bodyPr>
          <a:lstStyle/>
          <a:p>
            <a:pPr marL="571500" indent="-571500">
              <a:buNone/>
            </a:pPr>
            <a:r>
              <a:rPr lang="en-US" sz="2400" dirty="0" smtClean="0"/>
              <a:t>Applying </a:t>
            </a:r>
            <a:r>
              <a:rPr lang="en-US" sz="2400" dirty="0" err="1" smtClean="0"/>
              <a:t>Bayes</a:t>
            </a:r>
            <a:r>
              <a:rPr lang="en-US" sz="2400" dirty="0" smtClean="0"/>
              <a:t>’ Theorem:</a:t>
            </a:r>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r>
              <a:rPr lang="en-US" sz="2400" dirty="0" smtClean="0"/>
              <a:t>Thus the probability that a person having just suffered a head injury and having no nausea has a skull fracture is very unlikely (less than 1%).</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a:solidFill>
                  <a:prstClr val="white"/>
                </a:solidFill>
              </a:rPr>
              <a:t>2</a:t>
            </a:r>
            <a:r>
              <a:rPr lang="en-US" dirty="0" smtClean="0">
                <a:solidFill>
                  <a:prstClr val="white"/>
                </a:solidFill>
              </a:rPr>
              <a:t>. </a:t>
            </a:r>
            <a:r>
              <a:rPr lang="en-US" dirty="0" smtClean="0"/>
              <a:t>(13.2</a:t>
            </a:r>
            <a:r>
              <a:rPr lang="en-US" dirty="0" smtClean="0"/>
              <a:t>) Bayes’ Theorem</a:t>
            </a:r>
            <a:endParaRPr lang="en-US" dirty="0">
              <a:solidFill>
                <a:prstClr val="white"/>
              </a:solidFill>
            </a:endParaRPr>
          </a:p>
        </p:txBody>
      </p:sp>
      <p:graphicFrame>
        <p:nvGraphicFramePr>
          <p:cNvPr id="6" name="Object 5"/>
          <p:cNvGraphicFramePr>
            <a:graphicFrameLocks noChangeAspect="1"/>
          </p:cNvGraphicFramePr>
          <p:nvPr/>
        </p:nvGraphicFramePr>
        <p:xfrm>
          <a:off x="941927" y="2410477"/>
          <a:ext cx="4708303" cy="1001765"/>
        </p:xfrm>
        <a:graphic>
          <a:graphicData uri="http://schemas.openxmlformats.org/presentationml/2006/ole">
            <mc:AlternateContent xmlns:mc="http://schemas.openxmlformats.org/markup-compatibility/2006">
              <mc:Choice xmlns:v="urn:schemas-microsoft-com:vml" Requires="v">
                <p:oleObj spid="_x0000_s32783" name="Equation" r:id="rId3" imgW="2387600" imgH="508000" progId="Equation.3">
                  <p:embed/>
                </p:oleObj>
              </mc:Choice>
              <mc:Fallback>
                <p:oleObj name="Equation" r:id="rId3" imgW="2387600" imgH="5080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1927" y="2410477"/>
                        <a:ext cx="4708303" cy="100176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1" name="Object 3"/>
          <p:cNvGraphicFramePr>
            <a:graphicFrameLocks noChangeAspect="1"/>
          </p:cNvGraphicFramePr>
          <p:nvPr/>
        </p:nvGraphicFramePr>
        <p:xfrm>
          <a:off x="1916988" y="3696772"/>
          <a:ext cx="5059362" cy="876300"/>
        </p:xfrm>
        <a:graphic>
          <a:graphicData uri="http://schemas.openxmlformats.org/presentationml/2006/ole">
            <mc:AlternateContent xmlns:mc="http://schemas.openxmlformats.org/markup-compatibility/2006">
              <mc:Choice xmlns:v="urn:schemas-microsoft-com:vml" Requires="v">
                <p:oleObj spid="_x0000_s32784" name="Equation" r:id="rId5" imgW="2565400" imgH="444500" progId="Equation.3">
                  <p:embed/>
                </p:oleObj>
              </mc:Choice>
              <mc:Fallback>
                <p:oleObj name="Equation" r:id="rId5" imgW="2565400" imgH="4445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16988" y="3696772"/>
                        <a:ext cx="5059362"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5641050" y="1721580"/>
          <a:ext cx="2460160" cy="688845"/>
        </p:xfrm>
        <a:graphic>
          <a:graphicData uri="http://schemas.openxmlformats.org/presentationml/2006/ole">
            <mc:AlternateContent xmlns:mc="http://schemas.openxmlformats.org/markup-compatibility/2006">
              <mc:Choice xmlns:v="urn:schemas-microsoft-com:vml" Requires="v">
                <p:oleObj spid="_x0000_s32785" name="Equation" r:id="rId7" imgW="1905000" imgH="533400" progId="Equation.3">
                  <p:embed/>
                </p:oleObj>
              </mc:Choice>
              <mc:Fallback>
                <p:oleObj name="Equation" r:id="rId7" imgW="1905000" imgH="5334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41050" y="1721580"/>
                        <a:ext cx="2460160" cy="68884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Box 7"/>
          <p:cNvSpPr txBox="1"/>
          <p:nvPr/>
        </p:nvSpPr>
        <p:spPr>
          <a:xfrm>
            <a:off x="5572476" y="1371709"/>
            <a:ext cx="2551564" cy="1124494"/>
          </a:xfrm>
          <a:prstGeom prst="rect">
            <a:avLst/>
          </a:prstGeom>
          <a:noFill/>
          <a:ln>
            <a:solidFill>
              <a:srgbClr val="FF0000"/>
            </a:solidFill>
          </a:ln>
        </p:spPr>
        <p:txBody>
          <a:bodyPr wrap="square" rtlCol="0">
            <a:spAutoFit/>
          </a:bodyPr>
          <a:lstStyle/>
          <a:p>
            <a:r>
              <a:rPr lang="en-US" dirty="0" smtClean="0">
                <a:solidFill>
                  <a:schemeClr val="bg1"/>
                </a:solidFill>
              </a:rPr>
              <a:t>Given:</a:t>
            </a:r>
          </a:p>
          <a:p>
            <a:endParaRPr lang="en-US" dirty="0">
              <a:solidFill>
                <a:schemeClr val="bg1"/>
              </a:solidFill>
            </a:endParaRPr>
          </a:p>
          <a:p>
            <a:endParaRPr lang="en-US" dirty="0">
              <a:solidFill>
                <a:schemeClr val="bg1"/>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277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Example </a:t>
            </a:r>
            <a:r>
              <a:rPr lang="en-US" sz="2600" dirty="0" smtClean="0"/>
              <a:t>13.4 </a:t>
            </a:r>
            <a:r>
              <a:rPr lang="en-US" sz="2600" dirty="0" smtClean="0"/>
              <a:t>(Drug Testing)</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Suppose that a drug test for an illegal drug is such that it is 98% accurate in the case of a user of that drug (i.e. it produces a positive result with probability 0.98 in the case that the tested individual uses the drug) and 90% accurate in the case of a non-user of the drug (i.e. it is negative with probability 0.90 in the case the person does not use the drug). Suppose it is known that 10% of the entire population uses this drug.</a:t>
            </a:r>
          </a:p>
          <a:p>
            <a:pPr marL="571500" indent="-571500">
              <a:buNone/>
            </a:pPr>
            <a:r>
              <a:rPr lang="en-US" sz="2400" dirty="0" smtClean="0"/>
              <a:t>Let events + = “drug test is positive”, − = “drug test is negative, and A = “the person tested has the drug in his or her system”. Then:</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a:solidFill>
                  <a:prstClr val="white"/>
                </a:solidFill>
              </a:rPr>
              <a:t>2</a:t>
            </a:r>
            <a:r>
              <a:rPr lang="en-US" dirty="0" smtClean="0">
                <a:solidFill>
                  <a:prstClr val="white"/>
                </a:solidFill>
              </a:rPr>
              <a:t>. </a:t>
            </a:r>
            <a:r>
              <a:rPr lang="en-US" dirty="0" smtClean="0"/>
              <a:t>(13.2</a:t>
            </a:r>
            <a:r>
              <a:rPr lang="en-US" dirty="0" smtClean="0"/>
              <a:t>) Bayes’ Theorem</a:t>
            </a:r>
            <a:endParaRPr lang="en-US" dirty="0">
              <a:solidFill>
                <a:prstClr val="white"/>
              </a:solidFill>
            </a:endParaRPr>
          </a:p>
        </p:txBody>
      </p:sp>
      <p:graphicFrame>
        <p:nvGraphicFramePr>
          <p:cNvPr id="33794" name="Object 2"/>
          <p:cNvGraphicFramePr>
            <a:graphicFrameLocks noChangeAspect="1"/>
          </p:cNvGraphicFramePr>
          <p:nvPr/>
        </p:nvGraphicFramePr>
        <p:xfrm>
          <a:off x="3098444" y="5051245"/>
          <a:ext cx="3302722" cy="963293"/>
        </p:xfrm>
        <a:graphic>
          <a:graphicData uri="http://schemas.openxmlformats.org/presentationml/2006/ole">
            <mc:AlternateContent xmlns:mc="http://schemas.openxmlformats.org/markup-compatibility/2006">
              <mc:Choice xmlns:v="urn:schemas-microsoft-com:vml" Requires="v">
                <p:oleObj spid="_x0000_s33799" name="Equation" r:id="rId3" imgW="1828800" imgH="533400" progId="Equation.3">
                  <p:embed/>
                </p:oleObj>
              </mc:Choice>
              <mc:Fallback>
                <p:oleObj name="Equation" r:id="rId3" imgW="1828800" imgH="5334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98444" y="5051245"/>
                        <a:ext cx="3302722" cy="96329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1"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1"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7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Example </a:t>
            </a:r>
            <a:r>
              <a:rPr lang="en-US" sz="2600" dirty="0" smtClean="0"/>
              <a:t>13.4 </a:t>
            </a:r>
            <a:r>
              <a:rPr lang="en-US" sz="2600" dirty="0" smtClean="0"/>
              <a:t>(Drug Testing)</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AutoNum type="alphaLcParenBoth"/>
            </a:pPr>
            <a:r>
              <a:rPr lang="en-US" sz="2400" dirty="0" smtClean="0"/>
              <a:t>What is the probability of a false positive with this test (i.e. the probability of obtaining a positive drug test given that the person tested is a non-user)?</a:t>
            </a:r>
          </a:p>
          <a:p>
            <a:pPr marL="571500" indent="-571500">
              <a:buNone/>
            </a:pPr>
            <a:r>
              <a:rPr lang="en-US" sz="2400" dirty="0" smtClean="0"/>
              <a:t>Solution:</a:t>
            </a:r>
          </a:p>
          <a:p>
            <a:pPr marL="571500" indent="-571500">
              <a:buNone/>
            </a:pPr>
            <a:endParaRPr lang="en-US" sz="2400" dirty="0" smtClean="0"/>
          </a:p>
          <a:p>
            <a:pPr marL="571500" indent="-571500">
              <a:buNone/>
            </a:pPr>
            <a:endParaRPr lang="en-US" sz="2400" dirty="0" smtClean="0"/>
          </a:p>
          <a:p>
            <a:pPr marL="571500" indent="-571500">
              <a:buNone/>
            </a:pPr>
            <a:r>
              <a:rPr lang="en-US" sz="2400" dirty="0" smtClean="0"/>
              <a:t>(</a:t>
            </a:r>
            <a:r>
              <a:rPr lang="en-US" sz="2400" dirty="0" err="1" smtClean="0"/>
              <a:t>b</a:t>
            </a:r>
            <a:r>
              <a:rPr lang="en-US" sz="2400" dirty="0" smtClean="0"/>
              <a:t>) What is the probability of obtaining a false negative for this test?</a:t>
            </a:r>
          </a:p>
          <a:p>
            <a:pPr marL="571500" indent="-571500">
              <a:buNone/>
            </a:pPr>
            <a:r>
              <a:rPr lang="en-US" sz="2400" dirty="0" smtClean="0"/>
              <a:t>Solution:</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a:solidFill>
                  <a:prstClr val="white"/>
                </a:solidFill>
              </a:rPr>
              <a:t>2</a:t>
            </a:r>
            <a:r>
              <a:rPr lang="en-US" dirty="0" smtClean="0">
                <a:solidFill>
                  <a:prstClr val="white"/>
                </a:solidFill>
              </a:rPr>
              <a:t>. </a:t>
            </a:r>
            <a:r>
              <a:rPr lang="en-US" dirty="0" smtClean="0"/>
              <a:t>(13.2</a:t>
            </a:r>
            <a:r>
              <a:rPr lang="en-US" dirty="0" smtClean="0"/>
              <a:t>) Bayes’ Theorem</a:t>
            </a:r>
            <a:endParaRPr lang="en-US" dirty="0">
              <a:solidFill>
                <a:prstClr val="white"/>
              </a:solidFill>
            </a:endParaRPr>
          </a:p>
        </p:txBody>
      </p:sp>
      <p:graphicFrame>
        <p:nvGraphicFramePr>
          <p:cNvPr id="34818" name="Object 2"/>
          <p:cNvGraphicFramePr>
            <a:graphicFrameLocks noChangeAspect="1"/>
          </p:cNvGraphicFramePr>
          <p:nvPr/>
        </p:nvGraphicFramePr>
        <p:xfrm>
          <a:off x="5664625" y="2387401"/>
          <a:ext cx="2381358" cy="694944"/>
        </p:xfrm>
        <a:graphic>
          <a:graphicData uri="http://schemas.openxmlformats.org/presentationml/2006/ole">
            <mc:AlternateContent xmlns:mc="http://schemas.openxmlformats.org/markup-compatibility/2006">
              <mc:Choice xmlns:v="urn:schemas-microsoft-com:vml" Requires="v">
                <p:oleObj spid="_x0000_s34840" name="Equation" r:id="rId3" imgW="1828800" imgH="533400" progId="Equation.3">
                  <p:embed/>
                </p:oleObj>
              </mc:Choice>
              <mc:Fallback>
                <p:oleObj name="Equation" r:id="rId3" imgW="1828800" imgH="5334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64625" y="2387401"/>
                        <a:ext cx="2381358" cy="6949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extBox 5"/>
          <p:cNvSpPr txBox="1"/>
          <p:nvPr/>
        </p:nvSpPr>
        <p:spPr>
          <a:xfrm>
            <a:off x="5572476" y="2006651"/>
            <a:ext cx="2551564" cy="1124494"/>
          </a:xfrm>
          <a:prstGeom prst="rect">
            <a:avLst/>
          </a:prstGeom>
          <a:noFill/>
          <a:ln>
            <a:solidFill>
              <a:srgbClr val="FF0000"/>
            </a:solidFill>
          </a:ln>
        </p:spPr>
        <p:txBody>
          <a:bodyPr wrap="square" rtlCol="0">
            <a:spAutoFit/>
          </a:bodyPr>
          <a:lstStyle/>
          <a:p>
            <a:r>
              <a:rPr lang="en-US" dirty="0" smtClean="0">
                <a:solidFill>
                  <a:schemeClr val="bg1"/>
                </a:solidFill>
              </a:rPr>
              <a:t>Given:</a:t>
            </a:r>
          </a:p>
          <a:p>
            <a:endParaRPr lang="en-US" dirty="0">
              <a:solidFill>
                <a:schemeClr val="bg1"/>
              </a:solidFill>
            </a:endParaRPr>
          </a:p>
          <a:p>
            <a:endParaRPr lang="en-US" dirty="0">
              <a:solidFill>
                <a:schemeClr val="bg1"/>
              </a:solidFill>
            </a:endParaRPr>
          </a:p>
        </p:txBody>
      </p:sp>
      <p:graphicFrame>
        <p:nvGraphicFramePr>
          <p:cNvPr id="34819" name="Object 3"/>
          <p:cNvGraphicFramePr>
            <a:graphicFrameLocks noChangeAspect="1"/>
          </p:cNvGraphicFramePr>
          <p:nvPr/>
        </p:nvGraphicFramePr>
        <p:xfrm>
          <a:off x="1782644" y="2427584"/>
          <a:ext cx="2405062" cy="500062"/>
        </p:xfrm>
        <a:graphic>
          <a:graphicData uri="http://schemas.openxmlformats.org/presentationml/2006/ole">
            <mc:AlternateContent xmlns:mc="http://schemas.openxmlformats.org/markup-compatibility/2006">
              <mc:Choice xmlns:v="urn:schemas-microsoft-com:vml" Requires="v">
                <p:oleObj spid="_x0000_s34841" name="Equation" r:id="rId5" imgW="1219200" imgH="254000" progId="Equation.3">
                  <p:embed/>
                </p:oleObj>
              </mc:Choice>
              <mc:Fallback>
                <p:oleObj name="Equation" r:id="rId5" imgW="1219200" imgH="2540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82644" y="2427584"/>
                        <a:ext cx="2405062" cy="5000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0" name="Object 4"/>
          <p:cNvGraphicFramePr>
            <a:graphicFrameLocks noChangeAspect="1"/>
          </p:cNvGraphicFramePr>
          <p:nvPr/>
        </p:nvGraphicFramePr>
        <p:xfrm>
          <a:off x="2692166" y="3169682"/>
          <a:ext cx="1979612" cy="250825"/>
        </p:xfrm>
        <a:graphic>
          <a:graphicData uri="http://schemas.openxmlformats.org/presentationml/2006/ole">
            <mc:AlternateContent xmlns:mc="http://schemas.openxmlformats.org/markup-compatibility/2006">
              <mc:Choice xmlns:v="urn:schemas-microsoft-com:vml" Requires="v">
                <p:oleObj spid="_x0000_s34842" name="Equation" r:id="rId7" imgW="1003300" imgH="127000" progId="Equation.3">
                  <p:embed/>
                </p:oleObj>
              </mc:Choice>
              <mc:Fallback>
                <p:oleObj name="Equation" r:id="rId7" imgW="1003300" imgH="1270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92166" y="3169682"/>
                        <a:ext cx="1979612" cy="250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1" name="Object 5"/>
          <p:cNvGraphicFramePr>
            <a:graphicFrameLocks noChangeAspect="1"/>
          </p:cNvGraphicFramePr>
          <p:nvPr/>
        </p:nvGraphicFramePr>
        <p:xfrm>
          <a:off x="1843088" y="4550033"/>
          <a:ext cx="2355850" cy="449263"/>
        </p:xfrm>
        <a:graphic>
          <a:graphicData uri="http://schemas.openxmlformats.org/presentationml/2006/ole">
            <mc:AlternateContent xmlns:mc="http://schemas.openxmlformats.org/markup-compatibility/2006">
              <mc:Choice xmlns:v="urn:schemas-microsoft-com:vml" Requires="v">
                <p:oleObj spid="_x0000_s34843" name="Equation" r:id="rId9" imgW="1193800" imgH="228600" progId="Equation.3">
                  <p:embed/>
                </p:oleObj>
              </mc:Choice>
              <mc:Fallback>
                <p:oleObj name="Equation" r:id="rId9" imgW="1193800" imgH="22860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43088" y="4550033"/>
                        <a:ext cx="2355850" cy="449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3" name="Object 7"/>
          <p:cNvGraphicFramePr>
            <a:graphicFrameLocks noChangeAspect="1"/>
          </p:cNvGraphicFramePr>
          <p:nvPr/>
        </p:nvGraphicFramePr>
        <p:xfrm>
          <a:off x="2728179" y="5222057"/>
          <a:ext cx="1979613" cy="250825"/>
        </p:xfrm>
        <a:graphic>
          <a:graphicData uri="http://schemas.openxmlformats.org/presentationml/2006/ole">
            <mc:AlternateContent xmlns:mc="http://schemas.openxmlformats.org/markup-compatibility/2006">
              <mc:Choice xmlns:v="urn:schemas-microsoft-com:vml" Requires="v">
                <p:oleObj spid="_x0000_s34844" name="Equation" r:id="rId11" imgW="1003300" imgH="127000" progId="Equation.3">
                  <p:embed/>
                </p:oleObj>
              </mc:Choice>
              <mc:Fallback>
                <p:oleObj name="Equation" r:id="rId11" imgW="1003300" imgH="127000" progId="Equation.3">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28179" y="5222057"/>
                        <a:ext cx="1979613" cy="250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48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8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482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48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Example </a:t>
            </a:r>
            <a:r>
              <a:rPr lang="en-US" sz="2600" dirty="0" smtClean="0"/>
              <a:t>13.4 </a:t>
            </a:r>
            <a:r>
              <a:rPr lang="en-US" sz="2600" dirty="0" smtClean="0"/>
              <a:t>(Drug Testing)</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lnSpcReduction="10000"/>
          </a:bodyPr>
          <a:lstStyle/>
          <a:p>
            <a:pPr marL="571500" indent="-571500">
              <a:buNone/>
            </a:pPr>
            <a:r>
              <a:rPr lang="en-US" sz="2400" dirty="0" smtClean="0"/>
              <a:t>(</a:t>
            </a:r>
            <a:r>
              <a:rPr lang="en-US" sz="2400" dirty="0" err="1" smtClean="0"/>
              <a:t>c</a:t>
            </a:r>
            <a:r>
              <a:rPr lang="en-US" sz="2400" dirty="0" smtClean="0"/>
              <a:t>) You test someone and the test is positive. What is the probability that the tested individual uses this illegal drug?</a:t>
            </a:r>
          </a:p>
          <a:p>
            <a:pPr marL="571500" indent="-571500">
              <a:buNone/>
            </a:pPr>
            <a:r>
              <a:rPr lang="en-US" sz="2400" dirty="0" smtClean="0"/>
              <a:t>Solution:</a:t>
            </a:r>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r>
              <a:rPr lang="en-US" sz="2400" dirty="0" smtClean="0"/>
              <a:t>Thus, the probability that the person who tested positive actually has the drug within their system is 52.1%</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a:solidFill>
                  <a:prstClr val="white"/>
                </a:solidFill>
              </a:rPr>
              <a:t>2</a:t>
            </a:r>
            <a:r>
              <a:rPr lang="en-US" dirty="0" smtClean="0">
                <a:solidFill>
                  <a:prstClr val="white"/>
                </a:solidFill>
              </a:rPr>
              <a:t>. </a:t>
            </a:r>
            <a:r>
              <a:rPr lang="en-US" dirty="0" smtClean="0"/>
              <a:t>(13.2</a:t>
            </a:r>
            <a:r>
              <a:rPr lang="en-US" dirty="0" smtClean="0"/>
              <a:t>) Bayes’ Theorem</a:t>
            </a:r>
            <a:endParaRPr lang="en-US" dirty="0">
              <a:solidFill>
                <a:prstClr val="white"/>
              </a:solidFill>
            </a:endParaRPr>
          </a:p>
        </p:txBody>
      </p:sp>
      <p:graphicFrame>
        <p:nvGraphicFramePr>
          <p:cNvPr id="34818" name="Object 2"/>
          <p:cNvGraphicFramePr>
            <a:graphicFrameLocks noChangeAspect="1"/>
          </p:cNvGraphicFramePr>
          <p:nvPr/>
        </p:nvGraphicFramePr>
        <p:xfrm>
          <a:off x="5923380" y="2357617"/>
          <a:ext cx="2381250" cy="1093787"/>
        </p:xfrm>
        <a:graphic>
          <a:graphicData uri="http://schemas.openxmlformats.org/presentationml/2006/ole">
            <mc:AlternateContent xmlns:mc="http://schemas.openxmlformats.org/markup-compatibility/2006">
              <mc:Choice xmlns:v="urn:schemas-microsoft-com:vml" Requires="v">
                <p:oleObj spid="_x0000_s35862" name="Equation" r:id="rId3" imgW="1828800" imgH="838200" progId="Equation.3">
                  <p:embed/>
                </p:oleObj>
              </mc:Choice>
              <mc:Fallback>
                <p:oleObj name="Equation" r:id="rId3" imgW="1828800" imgH="838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23380" y="2357617"/>
                        <a:ext cx="2381250" cy="10937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extBox 5"/>
          <p:cNvSpPr txBox="1"/>
          <p:nvPr/>
        </p:nvSpPr>
        <p:spPr>
          <a:xfrm>
            <a:off x="5870533" y="1993691"/>
            <a:ext cx="2551564" cy="1563406"/>
          </a:xfrm>
          <a:prstGeom prst="rect">
            <a:avLst/>
          </a:prstGeom>
          <a:noFill/>
          <a:ln>
            <a:solidFill>
              <a:srgbClr val="FF0000"/>
            </a:solidFill>
          </a:ln>
        </p:spPr>
        <p:txBody>
          <a:bodyPr wrap="square" rtlCol="0">
            <a:spAutoFit/>
          </a:bodyPr>
          <a:lstStyle/>
          <a:p>
            <a:r>
              <a:rPr lang="en-US" dirty="0" smtClean="0">
                <a:solidFill>
                  <a:schemeClr val="bg1"/>
                </a:solidFill>
              </a:rPr>
              <a:t>Given/Known:</a:t>
            </a:r>
          </a:p>
          <a:p>
            <a:endParaRPr lang="en-US" dirty="0">
              <a:solidFill>
                <a:schemeClr val="bg1"/>
              </a:solidFill>
            </a:endParaRPr>
          </a:p>
          <a:p>
            <a:endParaRPr lang="en-US" dirty="0">
              <a:solidFill>
                <a:schemeClr val="bg1"/>
              </a:solidFill>
            </a:endParaRPr>
          </a:p>
        </p:txBody>
      </p:sp>
      <p:graphicFrame>
        <p:nvGraphicFramePr>
          <p:cNvPr id="34819" name="Object 3"/>
          <p:cNvGraphicFramePr>
            <a:graphicFrameLocks noChangeAspect="1"/>
          </p:cNvGraphicFramePr>
          <p:nvPr/>
        </p:nvGraphicFramePr>
        <p:xfrm>
          <a:off x="1633276" y="2205726"/>
          <a:ext cx="2679700" cy="923925"/>
        </p:xfrm>
        <a:graphic>
          <a:graphicData uri="http://schemas.openxmlformats.org/presentationml/2006/ole">
            <mc:AlternateContent xmlns:mc="http://schemas.openxmlformats.org/markup-compatibility/2006">
              <mc:Choice xmlns:v="urn:schemas-microsoft-com:vml" Requires="v">
                <p:oleObj spid="_x0000_s35863" name="Equation" r:id="rId5" imgW="1358900" imgH="469900" progId="Equation.3">
                  <p:embed/>
                </p:oleObj>
              </mc:Choice>
              <mc:Fallback>
                <p:oleObj name="Equation" r:id="rId5" imgW="1358900" imgH="4699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33276" y="2205726"/>
                        <a:ext cx="2679700" cy="923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47" name="Object 7"/>
          <p:cNvGraphicFramePr>
            <a:graphicFrameLocks noChangeAspect="1"/>
          </p:cNvGraphicFramePr>
          <p:nvPr/>
        </p:nvGraphicFramePr>
        <p:xfrm>
          <a:off x="2521300" y="3272221"/>
          <a:ext cx="3557588" cy="998537"/>
        </p:xfrm>
        <a:graphic>
          <a:graphicData uri="http://schemas.openxmlformats.org/presentationml/2006/ole">
            <mc:AlternateContent xmlns:mc="http://schemas.openxmlformats.org/markup-compatibility/2006">
              <mc:Choice xmlns:v="urn:schemas-microsoft-com:vml" Requires="v">
                <p:oleObj spid="_x0000_s35864" name="Equation" r:id="rId7" imgW="1803400" imgH="508000" progId="Equation.3">
                  <p:embed/>
                </p:oleObj>
              </mc:Choice>
              <mc:Fallback>
                <p:oleObj name="Equation" r:id="rId7" imgW="1803400" imgH="508000" progId="Equation.3">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21300" y="3272221"/>
                        <a:ext cx="3557588" cy="9985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48" name="Object 8"/>
          <p:cNvGraphicFramePr>
            <a:graphicFrameLocks noChangeAspect="1"/>
          </p:cNvGraphicFramePr>
          <p:nvPr/>
        </p:nvGraphicFramePr>
        <p:xfrm>
          <a:off x="2511013" y="4507052"/>
          <a:ext cx="4433888" cy="873125"/>
        </p:xfrm>
        <a:graphic>
          <a:graphicData uri="http://schemas.openxmlformats.org/presentationml/2006/ole">
            <mc:AlternateContent xmlns:mc="http://schemas.openxmlformats.org/markup-compatibility/2006">
              <mc:Choice xmlns:v="urn:schemas-microsoft-com:vml" Requires="v">
                <p:oleObj spid="_x0000_s35865" name="Equation" r:id="rId9" imgW="2247900" imgH="444500" progId="Equation.3">
                  <p:embed/>
                </p:oleObj>
              </mc:Choice>
              <mc:Fallback>
                <p:oleObj name="Equation" r:id="rId9" imgW="2247900" imgH="444500" progId="Equation.3">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1013" y="4507052"/>
                        <a:ext cx="4433888" cy="873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48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84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584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Sensitivity &amp; Specificity</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r>
              <a:rPr lang="en-US" sz="2400" dirty="0" smtClean="0"/>
              <a:t>The </a:t>
            </a:r>
            <a:r>
              <a:rPr lang="en-US" sz="2400" b="1" dirty="0" smtClean="0"/>
              <a:t>sensitivity </a:t>
            </a:r>
            <a:r>
              <a:rPr lang="en-US" sz="2400" dirty="0" smtClean="0"/>
              <a:t>of a medical test is defined as the probability that a test will be positive given that a person has the disease for which they are being tested. </a:t>
            </a:r>
          </a:p>
          <a:p>
            <a:pPr marL="571500" indent="-571500"/>
            <a:r>
              <a:rPr lang="en-US" sz="2400" dirty="0" smtClean="0"/>
              <a:t>The </a:t>
            </a:r>
            <a:r>
              <a:rPr lang="en-US" sz="2400" b="1" dirty="0" smtClean="0"/>
              <a:t>specificity </a:t>
            </a:r>
            <a:r>
              <a:rPr lang="en-US" sz="2400" dirty="0" smtClean="0"/>
              <a:t>of a medical test is the probability that a test will be negative given that the person does not have the disease. </a:t>
            </a:r>
          </a:p>
          <a:p>
            <a:pPr marL="571500" indent="-571500"/>
            <a:r>
              <a:rPr lang="en-US" sz="2400" dirty="0" smtClean="0"/>
              <a:t>Thus, in the previous example, the sensitivity is P(+|A) = 0.98 and the </a:t>
            </a:r>
            <a:r>
              <a:rPr lang="en-US" sz="2400" dirty="0" err="1" smtClean="0"/>
              <a:t>speciﬁcity</a:t>
            </a:r>
            <a:r>
              <a:rPr lang="en-US" sz="2400" dirty="0" smtClean="0"/>
              <a:t> is P(−|Ā) = 0.90. </a:t>
            </a:r>
          </a:p>
          <a:p>
            <a:pPr marL="571500" indent="-571500"/>
            <a:r>
              <a:rPr lang="en-US" sz="2400" dirty="0" smtClean="0"/>
              <a:t>Let us look at another medical testing scenario where there is the possibility of false positives and false negatives.</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a:solidFill>
                  <a:prstClr val="white"/>
                </a:solidFill>
              </a:rPr>
              <a:t>2</a:t>
            </a:r>
            <a:r>
              <a:rPr lang="en-US" dirty="0" smtClean="0">
                <a:solidFill>
                  <a:prstClr val="white"/>
                </a:solidFill>
              </a:rPr>
              <a:t>. </a:t>
            </a:r>
            <a:r>
              <a:rPr lang="en-US" dirty="0" smtClean="0"/>
              <a:t>(13.2</a:t>
            </a:r>
            <a:r>
              <a:rPr lang="en-US" dirty="0" smtClean="0"/>
              <a:t>) Bayes’ Theorem</a:t>
            </a:r>
            <a:endParaRPr lang="en-US" dirty="0">
              <a:solidFill>
                <a:prstClr val="white"/>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Example </a:t>
            </a:r>
            <a:r>
              <a:rPr lang="en-US" sz="2600" dirty="0" smtClean="0"/>
              <a:t>13.5 </a:t>
            </a:r>
            <a:r>
              <a:rPr lang="en-US" sz="2600" dirty="0" smtClean="0"/>
              <a:t>(Genetic Testing)</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Suppose there is a disease caused by the presence of two recessive alleles </a:t>
            </a:r>
            <a:r>
              <a:rPr lang="en-US" sz="2400" dirty="0" err="1" smtClean="0"/>
              <a:t>aa</a:t>
            </a:r>
            <a:r>
              <a:rPr lang="en-US" sz="2400" dirty="0" smtClean="0"/>
              <a:t>, and that a genetic test has been developed to determine whether a normal individual is a carrier </a:t>
            </a:r>
            <a:r>
              <a:rPr lang="en-US" sz="2400" dirty="0" err="1" smtClean="0"/>
              <a:t>Aa</a:t>
            </a:r>
            <a:r>
              <a:rPr lang="en-US" sz="2400" dirty="0" smtClean="0"/>
              <a:t> or a non-carrier AA. </a:t>
            </a:r>
          </a:p>
          <a:p>
            <a:pPr marL="571500" indent="-571500">
              <a:buNone/>
            </a:pPr>
            <a:r>
              <a:rPr lang="en-US" sz="2400" dirty="0" smtClean="0"/>
              <a:t>Suppose among known carriers, the test correctly identifies the presence of the a allele 80% of the time. </a:t>
            </a:r>
          </a:p>
          <a:p>
            <a:pPr marL="571500" indent="-571500">
              <a:buNone/>
            </a:pPr>
            <a:r>
              <a:rPr lang="en-US" sz="2400" dirty="0" smtClean="0"/>
              <a:t>Among known AA individuals, the test indicates the presence of the a allele 20% of the time. </a:t>
            </a:r>
          </a:p>
          <a:p>
            <a:pPr marL="571500" indent="-571500">
              <a:buNone/>
            </a:pPr>
            <a:r>
              <a:rPr lang="en-US" sz="2400" dirty="0" smtClean="0"/>
              <a:t>What is the probability that a person is a carrier if both of her parents are carriers given they get a positive result (i.e. yes presence of allele a)?</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a:solidFill>
                  <a:prstClr val="white"/>
                </a:solidFill>
              </a:rPr>
              <a:t>2</a:t>
            </a:r>
            <a:r>
              <a:rPr lang="en-US" dirty="0" smtClean="0">
                <a:solidFill>
                  <a:prstClr val="white"/>
                </a:solidFill>
              </a:rPr>
              <a:t>. </a:t>
            </a:r>
            <a:r>
              <a:rPr lang="en-US" dirty="0" smtClean="0"/>
              <a:t>(13.2</a:t>
            </a:r>
            <a:r>
              <a:rPr lang="en-US" dirty="0" smtClean="0"/>
              <a:t>) Bayes’ Theorem</a:t>
            </a:r>
            <a:endParaRPr lang="en-US" dirty="0">
              <a:solidFill>
                <a:prstClr val="white"/>
              </a:solidFill>
            </a:endParaRPr>
          </a:p>
        </p:txBody>
      </p:sp>
      <p:sp>
        <p:nvSpPr>
          <p:cNvPr id="6" name="TextBox 5"/>
          <p:cNvSpPr txBox="1"/>
          <p:nvPr/>
        </p:nvSpPr>
        <p:spPr>
          <a:xfrm>
            <a:off x="6194267" y="3200615"/>
            <a:ext cx="1537876" cy="369332"/>
          </a:xfrm>
          <a:prstGeom prst="rect">
            <a:avLst/>
          </a:prstGeom>
          <a:noFill/>
          <a:ln>
            <a:solidFill>
              <a:srgbClr val="FF0000"/>
            </a:solidFill>
          </a:ln>
        </p:spPr>
        <p:txBody>
          <a:bodyPr wrap="none" rtlCol="0">
            <a:spAutoFit/>
          </a:bodyPr>
          <a:lstStyle/>
          <a:p>
            <a:r>
              <a:rPr lang="en-US" dirty="0" err="1">
                <a:solidFill>
                  <a:schemeClr val="bg2"/>
                </a:solidFill>
              </a:rPr>
              <a:t>P</a:t>
            </a:r>
            <a:r>
              <a:rPr lang="en-US" dirty="0" err="1" smtClean="0">
                <a:solidFill>
                  <a:schemeClr val="bg2"/>
                </a:solidFill>
              </a:rPr>
              <a:t>(+|Aa</a:t>
            </a:r>
            <a:r>
              <a:rPr lang="en-US" dirty="0" smtClean="0">
                <a:solidFill>
                  <a:schemeClr val="bg2"/>
                </a:solidFill>
              </a:rPr>
              <a:t>) = 0.80</a:t>
            </a:r>
            <a:endParaRPr lang="en-US" dirty="0">
              <a:solidFill>
                <a:schemeClr val="bg2"/>
              </a:solidFill>
            </a:endParaRPr>
          </a:p>
        </p:txBody>
      </p:sp>
      <p:sp>
        <p:nvSpPr>
          <p:cNvPr id="7" name="TextBox 6"/>
          <p:cNvSpPr txBox="1"/>
          <p:nvPr/>
        </p:nvSpPr>
        <p:spPr>
          <a:xfrm>
            <a:off x="6191159" y="4013873"/>
            <a:ext cx="1560869" cy="369332"/>
          </a:xfrm>
          <a:prstGeom prst="rect">
            <a:avLst/>
          </a:prstGeom>
          <a:noFill/>
          <a:ln>
            <a:solidFill>
              <a:srgbClr val="FF0000"/>
            </a:solidFill>
          </a:ln>
        </p:spPr>
        <p:txBody>
          <a:bodyPr wrap="none" rtlCol="0">
            <a:spAutoFit/>
          </a:bodyPr>
          <a:lstStyle/>
          <a:p>
            <a:r>
              <a:rPr lang="en-US" dirty="0" smtClean="0">
                <a:solidFill>
                  <a:schemeClr val="bg2"/>
                </a:solidFill>
              </a:rPr>
              <a:t>P(+|AA) = 0.20</a:t>
            </a:r>
            <a:endParaRPr lang="en-US" dirty="0">
              <a:solidFill>
                <a:schemeClr val="bg2"/>
              </a:solidFill>
            </a:endParaRPr>
          </a:p>
        </p:txBody>
      </p:sp>
      <p:sp>
        <p:nvSpPr>
          <p:cNvPr id="8" name="TextBox 7"/>
          <p:cNvSpPr txBox="1"/>
          <p:nvPr/>
        </p:nvSpPr>
        <p:spPr>
          <a:xfrm>
            <a:off x="6233144" y="5196147"/>
            <a:ext cx="1449510" cy="369332"/>
          </a:xfrm>
          <a:prstGeom prst="rect">
            <a:avLst/>
          </a:prstGeom>
          <a:noFill/>
          <a:ln>
            <a:solidFill>
              <a:srgbClr val="FF0000"/>
            </a:solidFill>
          </a:ln>
        </p:spPr>
        <p:txBody>
          <a:bodyPr wrap="none" rtlCol="0">
            <a:spAutoFit/>
          </a:bodyPr>
          <a:lstStyle/>
          <a:p>
            <a:r>
              <a:rPr lang="en-US" dirty="0" err="1" smtClean="0">
                <a:solidFill>
                  <a:schemeClr val="bg2"/>
                </a:solidFill>
              </a:rPr>
              <a:t>P(Aa</a:t>
            </a:r>
            <a:r>
              <a:rPr lang="en-US" dirty="0" smtClean="0">
                <a:solidFill>
                  <a:schemeClr val="bg2"/>
                </a:solidFill>
              </a:rPr>
              <a:t>|+) = ???</a:t>
            </a:r>
            <a:endParaRPr lang="en-US" dirty="0">
              <a:solidFill>
                <a:schemeClr val="bg2"/>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6" grpId="0" animBg="1"/>
      <p:bldP spid="7" grpId="0" animBg="1"/>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Example </a:t>
            </a:r>
            <a:r>
              <a:rPr lang="en-US" sz="2600" dirty="0" smtClean="0"/>
              <a:t>13.5 </a:t>
            </a:r>
            <a:r>
              <a:rPr lang="en-US" sz="2600" dirty="0" smtClean="0"/>
              <a:t>(Genetic Testing)</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Solution: We can assume if a person is taking this test then they do not have the disease, i.e. the person does not have genotype </a:t>
            </a:r>
            <a:r>
              <a:rPr lang="en-US" sz="2400" dirty="0" err="1" smtClean="0"/>
              <a:t>aa</a:t>
            </a:r>
            <a:r>
              <a:rPr lang="en-US" sz="2400" dirty="0" smtClean="0"/>
              <a:t>. </a:t>
            </a:r>
          </a:p>
          <a:p>
            <a:pPr marL="571500" indent="-571500">
              <a:buNone/>
            </a:pPr>
            <a:r>
              <a:rPr lang="en-US" sz="2400" dirty="0" smtClean="0"/>
              <a:t>Let event AA = “person is homozygous dominant”, </a:t>
            </a:r>
            <a:r>
              <a:rPr lang="en-US" sz="2400" dirty="0" err="1" smtClean="0"/>
              <a:t>Aa</a:t>
            </a:r>
            <a:r>
              <a:rPr lang="en-US" sz="2400" dirty="0" smtClean="0"/>
              <a:t> = “person is heterozygous”, + = “test result is positive (carrier)”, and − = “test result is negative (non-carrier)”. We seek </a:t>
            </a:r>
            <a:r>
              <a:rPr lang="en-US" sz="2400" dirty="0" err="1" smtClean="0"/>
              <a:t>P(Aa</a:t>
            </a:r>
            <a:r>
              <a:rPr lang="en-US" sz="2400" dirty="0" smtClean="0"/>
              <a:t>|+).</a:t>
            </a:r>
          </a:p>
          <a:p>
            <a:pPr marL="571500" indent="-571500">
              <a:buNone/>
            </a:pPr>
            <a:r>
              <a:rPr lang="en-US" sz="2400" dirty="0" smtClean="0"/>
              <a:t>Since the tested individual’s parents are both carriers the </a:t>
            </a:r>
            <a:r>
              <a:rPr lang="en-US" sz="2400" dirty="0" err="1" smtClean="0"/>
              <a:t>Punnett</a:t>
            </a:r>
            <a:r>
              <a:rPr lang="en-US" sz="2400" dirty="0" smtClean="0"/>
              <a:t> square showing the possible genotypes for the individual is:</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a:solidFill>
                  <a:prstClr val="white"/>
                </a:solidFill>
              </a:rPr>
              <a:t>2</a:t>
            </a:r>
            <a:r>
              <a:rPr lang="en-US" dirty="0" smtClean="0">
                <a:solidFill>
                  <a:prstClr val="white"/>
                </a:solidFill>
              </a:rPr>
              <a:t>. </a:t>
            </a:r>
            <a:r>
              <a:rPr lang="en-US" dirty="0" smtClean="0"/>
              <a:t>(13.2</a:t>
            </a:r>
            <a:r>
              <a:rPr lang="en-US" dirty="0" smtClean="0"/>
              <a:t>) Bayes’ Theorem</a:t>
            </a:r>
            <a:endParaRPr lang="en-US" dirty="0">
              <a:solidFill>
                <a:prstClr val="white"/>
              </a:solidFill>
            </a:endParaRPr>
          </a:p>
        </p:txBody>
      </p:sp>
      <p:pic>
        <p:nvPicPr>
          <p:cNvPr id="6" name="Picture 5"/>
          <p:cNvPicPr>
            <a:picLocks noChangeAspect="1"/>
          </p:cNvPicPr>
          <p:nvPr/>
        </p:nvPicPr>
        <p:blipFill>
          <a:blip r:embed="rId3"/>
          <a:stretch>
            <a:fillRect/>
          </a:stretch>
        </p:blipFill>
        <p:spPr>
          <a:xfrm>
            <a:off x="2725719" y="4991691"/>
            <a:ext cx="2092940" cy="1219195"/>
          </a:xfrm>
          <a:prstGeom prst="rect">
            <a:avLst/>
          </a:prstGeom>
        </p:spPr>
      </p:pic>
      <p:graphicFrame>
        <p:nvGraphicFramePr>
          <p:cNvPr id="7" name="Object 6"/>
          <p:cNvGraphicFramePr>
            <a:graphicFrameLocks noChangeAspect="1"/>
          </p:cNvGraphicFramePr>
          <p:nvPr/>
        </p:nvGraphicFramePr>
        <p:xfrm>
          <a:off x="5053900" y="4993009"/>
          <a:ext cx="1507242" cy="1223255"/>
        </p:xfrm>
        <a:graphic>
          <a:graphicData uri="http://schemas.openxmlformats.org/presentationml/2006/ole">
            <mc:AlternateContent xmlns:mc="http://schemas.openxmlformats.org/markup-compatibility/2006">
              <mc:Choice xmlns:v="urn:schemas-microsoft-com:vml" Requires="v">
                <p:oleObj spid="_x0000_s38919" name="Equation" r:id="rId4" imgW="876300" imgH="711200" progId="Equation.3">
                  <p:embed/>
                </p:oleObj>
              </mc:Choice>
              <mc:Fallback>
                <p:oleObj name="Equation" r:id="rId4" imgW="876300" imgH="7112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53900" y="4993009"/>
                        <a:ext cx="1507242" cy="122325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Probability Law: Partition Theorem</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Suppose we have a sample space S that is divided into two regions B</a:t>
            </a:r>
            <a:r>
              <a:rPr lang="en-US" sz="2400" baseline="-25000" dirty="0" smtClean="0"/>
              <a:t>1</a:t>
            </a:r>
            <a:r>
              <a:rPr lang="en-US" sz="2400" dirty="0" smtClean="0"/>
              <a:t> and B</a:t>
            </a:r>
            <a:r>
              <a:rPr lang="en-US" sz="2400" baseline="-25000" dirty="0" smtClean="0"/>
              <a:t>2</a:t>
            </a:r>
            <a:r>
              <a:rPr lang="en-US" sz="2400" dirty="0" smtClean="0"/>
              <a:t>, such that these two regions are mutually exclusive and B</a:t>
            </a:r>
            <a:r>
              <a:rPr lang="en-US" sz="2400" baseline="-25000" dirty="0" smtClean="0"/>
              <a:t>1</a:t>
            </a:r>
            <a:r>
              <a:rPr lang="en-US" sz="2400" dirty="0" smtClean="0"/>
              <a:t>∪B</a:t>
            </a:r>
            <a:r>
              <a:rPr lang="en-US" sz="2400" baseline="-25000" dirty="0" smtClean="0"/>
              <a:t>2</a:t>
            </a:r>
            <a:r>
              <a:rPr lang="en-US" sz="2400" dirty="0" smtClean="0"/>
              <a:t> = S: </a:t>
            </a:r>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r>
              <a:rPr lang="en-US" sz="2400" dirty="0" smtClean="0"/>
              <a:t>This is known as a </a:t>
            </a:r>
            <a:r>
              <a:rPr lang="en-US" sz="2400" b="1" dirty="0" smtClean="0"/>
              <a:t>partition </a:t>
            </a:r>
            <a:r>
              <a:rPr lang="en-US" sz="2400" dirty="0" smtClean="0"/>
              <a:t>of the sample space. To </a:t>
            </a:r>
            <a:r>
              <a:rPr lang="en-US" sz="2400" dirty="0" err="1" smtClean="0"/>
              <a:t>ﬁnd</a:t>
            </a:r>
            <a:r>
              <a:rPr lang="en-US" sz="2400" dirty="0" smtClean="0"/>
              <a:t> the probability of some event A in this sample space S , we use the Partition Theorem.</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a:solidFill>
                  <a:prstClr val="white"/>
                </a:solidFill>
              </a:rPr>
              <a:t>1.</a:t>
            </a:r>
            <a:r>
              <a:rPr lang="en-US" dirty="0" smtClean="0">
                <a:solidFill>
                  <a:prstClr val="white"/>
                </a:solidFill>
              </a:rPr>
              <a:t> </a:t>
            </a:r>
            <a:r>
              <a:rPr lang="en-US" dirty="0" smtClean="0"/>
              <a:t>(13.1</a:t>
            </a:r>
            <a:r>
              <a:rPr lang="en-US" dirty="0" smtClean="0"/>
              <a:t>) Partition Theorem</a:t>
            </a:r>
            <a:endParaRPr lang="en-US" dirty="0">
              <a:solidFill>
                <a:prstClr val="white"/>
              </a:solidFill>
            </a:endParaRPr>
          </a:p>
        </p:txBody>
      </p:sp>
      <p:pic>
        <p:nvPicPr>
          <p:cNvPr id="7" name="Picture 6"/>
          <p:cNvPicPr>
            <a:picLocks noChangeAspect="1"/>
          </p:cNvPicPr>
          <p:nvPr/>
        </p:nvPicPr>
        <p:blipFill>
          <a:blip r:embed="rId2"/>
          <a:stretch>
            <a:fillRect/>
          </a:stretch>
        </p:blipFill>
        <p:spPr>
          <a:xfrm>
            <a:off x="2785725" y="2519659"/>
            <a:ext cx="3233248" cy="199085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Example </a:t>
            </a:r>
            <a:r>
              <a:rPr lang="en-US" sz="2600" dirty="0" smtClean="0"/>
              <a:t>13.5 </a:t>
            </a:r>
            <a:r>
              <a:rPr lang="en-US" sz="2600" dirty="0" smtClean="0"/>
              <a:t>(Genetic Testing)</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Notice we can partition the sample 								space into the mutually exclusive 					events AA and </a:t>
            </a:r>
            <a:r>
              <a:rPr lang="en-US" sz="2400" dirty="0" err="1" smtClean="0"/>
              <a:t>Aa</a:t>
            </a:r>
            <a:r>
              <a:rPr lang="en-US" sz="2400" dirty="0" smtClean="0"/>
              <a:t>. Applying 							</a:t>
            </a:r>
            <a:r>
              <a:rPr lang="en-US" sz="2400" dirty="0" err="1" smtClean="0"/>
              <a:t>Bayes</a:t>
            </a:r>
            <a:r>
              <a:rPr lang="en-US" sz="2400" dirty="0" smtClean="0"/>
              <a:t>’ Theorem, we </a:t>
            </a:r>
            <a:r>
              <a:rPr lang="en-US" sz="2400" dirty="0" err="1" smtClean="0"/>
              <a:t>ﬁnd</a:t>
            </a:r>
            <a:r>
              <a:rPr lang="en-US" sz="2400" dirty="0" smtClean="0"/>
              <a:t> that:</a:t>
            </a:r>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r>
              <a:rPr lang="en-US" sz="2400" dirty="0" smtClean="0"/>
              <a:t>Thus, the probability that the individual who tested positive is a carrier is 88.9%.</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a:solidFill>
                  <a:prstClr val="white"/>
                </a:solidFill>
              </a:rPr>
              <a:t>2</a:t>
            </a:r>
            <a:r>
              <a:rPr lang="en-US" dirty="0" smtClean="0">
                <a:solidFill>
                  <a:prstClr val="white"/>
                </a:solidFill>
              </a:rPr>
              <a:t>. </a:t>
            </a:r>
            <a:r>
              <a:rPr lang="en-US" dirty="0" smtClean="0"/>
              <a:t>(13.2</a:t>
            </a:r>
            <a:r>
              <a:rPr lang="en-US" dirty="0" smtClean="0"/>
              <a:t>) Bayes’ Theorem</a:t>
            </a:r>
            <a:endParaRPr lang="en-US" dirty="0">
              <a:solidFill>
                <a:prstClr val="white"/>
              </a:solidFill>
            </a:endParaRPr>
          </a:p>
        </p:txBody>
      </p:sp>
      <p:sp>
        <p:nvSpPr>
          <p:cNvPr id="8" name="TextBox 7"/>
          <p:cNvSpPr txBox="1"/>
          <p:nvPr/>
        </p:nvSpPr>
        <p:spPr>
          <a:xfrm>
            <a:off x="5689107" y="1320557"/>
            <a:ext cx="2880748" cy="1545118"/>
          </a:xfrm>
          <a:prstGeom prst="rect">
            <a:avLst/>
          </a:prstGeom>
          <a:noFill/>
          <a:ln>
            <a:solidFill>
              <a:srgbClr val="FF0000"/>
            </a:solidFill>
          </a:ln>
        </p:spPr>
        <p:txBody>
          <a:bodyPr wrap="square" rtlCol="0">
            <a:spAutoFit/>
          </a:bodyPr>
          <a:lstStyle/>
          <a:p>
            <a:r>
              <a:rPr lang="en-US" dirty="0" smtClean="0">
                <a:solidFill>
                  <a:schemeClr val="bg1"/>
                </a:solidFill>
              </a:rPr>
              <a:t>Given/Known:</a:t>
            </a:r>
          </a:p>
          <a:p>
            <a:endParaRPr lang="en-US" dirty="0">
              <a:solidFill>
                <a:schemeClr val="bg1"/>
              </a:solidFill>
            </a:endParaRPr>
          </a:p>
          <a:p>
            <a:endParaRPr lang="en-US" dirty="0">
              <a:solidFill>
                <a:schemeClr val="bg1"/>
              </a:solidFill>
            </a:endParaRPr>
          </a:p>
        </p:txBody>
      </p:sp>
      <p:graphicFrame>
        <p:nvGraphicFramePr>
          <p:cNvPr id="39939" name="Object 3"/>
          <p:cNvGraphicFramePr>
            <a:graphicFrameLocks noChangeAspect="1"/>
          </p:cNvGraphicFramePr>
          <p:nvPr/>
        </p:nvGraphicFramePr>
        <p:xfrm>
          <a:off x="5706354" y="1766453"/>
          <a:ext cx="2850855" cy="914400"/>
        </p:xfrm>
        <a:graphic>
          <a:graphicData uri="http://schemas.openxmlformats.org/presentationml/2006/ole">
            <mc:AlternateContent xmlns:mc="http://schemas.openxmlformats.org/markup-compatibility/2006">
              <mc:Choice xmlns:v="urn:schemas-microsoft-com:vml" Requires="v">
                <p:oleObj spid="_x0000_s39956" name="Equation" r:id="rId3" imgW="1981200" imgH="635000" progId="Equation.3">
                  <p:embed/>
                </p:oleObj>
              </mc:Choice>
              <mc:Fallback>
                <p:oleObj name="Equation" r:id="rId3" imgW="1981200" imgH="6350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06354" y="1766453"/>
                        <a:ext cx="2850855"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9940" name="Object 4"/>
          <p:cNvGraphicFramePr>
            <a:graphicFrameLocks noChangeAspect="1"/>
          </p:cNvGraphicFramePr>
          <p:nvPr/>
        </p:nvGraphicFramePr>
        <p:xfrm>
          <a:off x="527501" y="3189169"/>
          <a:ext cx="3130550" cy="923925"/>
        </p:xfrm>
        <a:graphic>
          <a:graphicData uri="http://schemas.openxmlformats.org/presentationml/2006/ole">
            <mc:AlternateContent xmlns:mc="http://schemas.openxmlformats.org/markup-compatibility/2006">
              <mc:Choice xmlns:v="urn:schemas-microsoft-com:vml" Requires="v">
                <p:oleObj spid="_x0000_s39957" name="Equation" r:id="rId5" imgW="1587500" imgH="469900" progId="Equation.3">
                  <p:embed/>
                </p:oleObj>
              </mc:Choice>
              <mc:Fallback>
                <p:oleObj name="Equation" r:id="rId5" imgW="1587500" imgH="46990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7501" y="3189169"/>
                        <a:ext cx="3130550" cy="923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9941" name="Object 5"/>
          <p:cNvGraphicFramePr>
            <a:graphicFrameLocks noChangeAspect="1"/>
          </p:cNvGraphicFramePr>
          <p:nvPr/>
        </p:nvGraphicFramePr>
        <p:xfrm>
          <a:off x="3682315" y="3186847"/>
          <a:ext cx="4183062" cy="949325"/>
        </p:xfrm>
        <a:graphic>
          <a:graphicData uri="http://schemas.openxmlformats.org/presentationml/2006/ole">
            <mc:AlternateContent xmlns:mc="http://schemas.openxmlformats.org/markup-compatibility/2006">
              <mc:Choice xmlns:v="urn:schemas-microsoft-com:vml" Requires="v">
                <p:oleObj spid="_x0000_s39958" name="Equation" r:id="rId7" imgW="2120900" imgH="482600" progId="Equation.3">
                  <p:embed/>
                </p:oleObj>
              </mc:Choice>
              <mc:Fallback>
                <p:oleObj name="Equation" r:id="rId7" imgW="2120900" imgH="482600"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82315" y="3186847"/>
                        <a:ext cx="4183062" cy="949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9942" name="Object 6"/>
          <p:cNvGraphicFramePr>
            <a:graphicFrameLocks noChangeAspect="1"/>
          </p:cNvGraphicFramePr>
          <p:nvPr/>
        </p:nvGraphicFramePr>
        <p:xfrm>
          <a:off x="3716630" y="4324906"/>
          <a:ext cx="4159250" cy="874712"/>
        </p:xfrm>
        <a:graphic>
          <a:graphicData uri="http://schemas.openxmlformats.org/presentationml/2006/ole">
            <mc:AlternateContent xmlns:mc="http://schemas.openxmlformats.org/markup-compatibility/2006">
              <mc:Choice xmlns:v="urn:schemas-microsoft-com:vml" Requires="v">
                <p:oleObj spid="_x0000_s39959" name="Equation" r:id="rId9" imgW="2108200" imgH="444500" progId="Equation.3">
                  <p:embed/>
                </p:oleObj>
              </mc:Choice>
              <mc:Fallback>
                <p:oleObj name="Equation" r:id="rId9" imgW="2108200" imgH="444500" progId="Equation.3">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16630" y="4324906"/>
                        <a:ext cx="4159250" cy="874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99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9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4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Homework</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Chapter </a:t>
            </a:r>
            <a:r>
              <a:rPr lang="en-US" sz="2400" dirty="0" smtClean="0"/>
              <a:t>13: 1</a:t>
            </a:r>
            <a:r>
              <a:rPr lang="en-US" sz="2400" smtClean="0"/>
              <a:t>-14</a:t>
            </a:r>
            <a:endParaRPr lang="en-US" sz="2400" dirty="0" smtClean="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Probability Law: Partition Theorem</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lnSpcReduction="10000"/>
          </a:bodyPr>
          <a:lstStyle/>
          <a:p>
            <a:pPr marL="571500" indent="-571500">
              <a:buNone/>
            </a:pPr>
            <a:r>
              <a:rPr lang="en-US" sz="2400" dirty="0" smtClean="0"/>
              <a:t>If B</a:t>
            </a:r>
            <a:r>
              <a:rPr lang="en-US" sz="2400" baseline="-25000" dirty="0" smtClean="0"/>
              <a:t>1</a:t>
            </a:r>
            <a:r>
              <a:rPr lang="en-US" sz="2400" dirty="0" smtClean="0"/>
              <a:t> and B</a:t>
            </a:r>
            <a:r>
              <a:rPr lang="en-US" sz="2400" baseline="-25000" dirty="0" smtClean="0"/>
              <a:t>2</a:t>
            </a:r>
            <a:r>
              <a:rPr lang="en-US" sz="2400" dirty="0" smtClean="0"/>
              <a:t> form a partition of the sample space S, and A is an event in S then:</a:t>
            </a:r>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r>
              <a:rPr lang="en-US" sz="2400" dirty="0" smtClean="0"/>
              <a:t>We can think of the partition theorem as, “The probability of event A is the probability of event A given event B</a:t>
            </a:r>
            <a:r>
              <a:rPr lang="en-US" sz="2400" baseline="-25000" dirty="0" smtClean="0"/>
              <a:t>1</a:t>
            </a:r>
            <a:r>
              <a:rPr lang="en-US" sz="2400" dirty="0" smtClean="0"/>
              <a:t> weighted by the probability of event B</a:t>
            </a:r>
            <a:r>
              <a:rPr lang="en-US" sz="2400" baseline="-25000" dirty="0" smtClean="0"/>
              <a:t>1</a:t>
            </a:r>
            <a:r>
              <a:rPr lang="en-US" sz="2400" dirty="0" smtClean="0"/>
              <a:t> plus the probability of event A given event B</a:t>
            </a:r>
            <a:r>
              <a:rPr lang="en-US" sz="2400" baseline="-25000" dirty="0" smtClean="0"/>
              <a:t>2</a:t>
            </a:r>
            <a:r>
              <a:rPr lang="en-US" sz="2400" dirty="0" smtClean="0"/>
              <a:t> weighted by the probability of event B</a:t>
            </a:r>
            <a:r>
              <a:rPr lang="en-US" sz="2400" baseline="-25000" dirty="0" smtClean="0"/>
              <a:t>2</a:t>
            </a:r>
            <a:r>
              <a:rPr lang="en-US" sz="2400" dirty="0" smtClean="0"/>
              <a:t>”</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a:solidFill>
                  <a:prstClr val="white"/>
                </a:solidFill>
              </a:rPr>
              <a:t>1.</a:t>
            </a:r>
            <a:r>
              <a:rPr lang="en-US" dirty="0" smtClean="0">
                <a:solidFill>
                  <a:prstClr val="white"/>
                </a:solidFill>
              </a:rPr>
              <a:t> </a:t>
            </a:r>
            <a:r>
              <a:rPr lang="en-US" dirty="0" smtClean="0"/>
              <a:t>(13.1</a:t>
            </a:r>
            <a:r>
              <a:rPr lang="en-US" dirty="0" smtClean="0"/>
              <a:t>) Partition Theorem</a:t>
            </a:r>
            <a:endParaRPr lang="en-US" dirty="0">
              <a:solidFill>
                <a:prstClr val="white"/>
              </a:solidFill>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3117879497"/>
              </p:ext>
            </p:extLst>
          </p:nvPr>
        </p:nvGraphicFramePr>
        <p:xfrm>
          <a:off x="2204530" y="1874357"/>
          <a:ext cx="4321486" cy="429761"/>
        </p:xfrm>
        <a:graphic>
          <a:graphicData uri="http://schemas.openxmlformats.org/presentationml/2006/ole">
            <mc:AlternateContent xmlns:mc="http://schemas.openxmlformats.org/markup-compatibility/2006">
              <mc:Choice xmlns:v="urn:schemas-microsoft-com:vml" Requires="v">
                <p:oleObj spid="_x0000_s1031" name="Equation" r:id="rId3" imgW="2298700" imgH="228600" progId="Equation.3">
                  <p:embed/>
                </p:oleObj>
              </mc:Choice>
              <mc:Fallback>
                <p:oleObj name="Equation" r:id="rId3" imgW="2298700" imgH="2286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4530" y="1874357"/>
                        <a:ext cx="4321486" cy="42976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8" name="Picture 7"/>
          <p:cNvPicPr>
            <a:picLocks noChangeAspect="1"/>
          </p:cNvPicPr>
          <p:nvPr/>
        </p:nvPicPr>
        <p:blipFill>
          <a:blip r:embed="rId5"/>
          <a:stretch>
            <a:fillRect/>
          </a:stretch>
        </p:blipFill>
        <p:spPr>
          <a:xfrm>
            <a:off x="2733889" y="2439512"/>
            <a:ext cx="3233248" cy="199085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Example </a:t>
            </a:r>
            <a:r>
              <a:rPr lang="en-US" sz="2600" dirty="0" smtClean="0"/>
              <a:t>13.1 </a:t>
            </a:r>
            <a:r>
              <a:rPr lang="en-US" sz="2600" dirty="0" smtClean="0"/>
              <a:t>(Albinism)</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Both of Jay’s parents are carriers for albinism. Jay’s sister has the disease, but Jay does not (though it is unknown if he is a carrier or not). Jay’s wife, Mary, has no history of albinism in her family so we can assume she is homozygous dominant with respect to the albinism gene. What is the probability that Jay and Mary’s child will be a carrier of the disease?</a:t>
            </a:r>
          </a:p>
          <a:p>
            <a:pPr marL="571500" indent="-571500">
              <a:buNone/>
            </a:pPr>
            <a:r>
              <a:rPr lang="en-US" sz="2400" dirty="0" smtClean="0"/>
              <a:t>Solution: It is helpful to use a human pedigree chart. The notation for such a chart is shown here:</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a:solidFill>
                  <a:prstClr val="white"/>
                </a:solidFill>
              </a:rPr>
              <a:t>1.</a:t>
            </a:r>
            <a:r>
              <a:rPr lang="en-US" dirty="0" smtClean="0">
                <a:solidFill>
                  <a:prstClr val="white"/>
                </a:solidFill>
              </a:rPr>
              <a:t> </a:t>
            </a:r>
            <a:r>
              <a:rPr lang="en-US" dirty="0" smtClean="0"/>
              <a:t>(13.1</a:t>
            </a:r>
            <a:r>
              <a:rPr lang="en-US" dirty="0" smtClean="0"/>
              <a:t>) Partition Theorem</a:t>
            </a:r>
            <a:endParaRPr lang="en-US" dirty="0">
              <a:solidFill>
                <a:prstClr val="white"/>
              </a:solidFill>
            </a:endParaRPr>
          </a:p>
        </p:txBody>
      </p:sp>
      <p:pic>
        <p:nvPicPr>
          <p:cNvPr id="7" name="Picture 6"/>
          <p:cNvPicPr>
            <a:picLocks noChangeAspect="1"/>
          </p:cNvPicPr>
          <p:nvPr/>
        </p:nvPicPr>
        <p:blipFill>
          <a:blip r:embed="rId2"/>
          <a:stretch>
            <a:fillRect/>
          </a:stretch>
        </p:blipFill>
        <p:spPr>
          <a:xfrm>
            <a:off x="3130550" y="4334033"/>
            <a:ext cx="2882900" cy="171450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Example </a:t>
            </a:r>
            <a:r>
              <a:rPr lang="en-US" sz="2600" dirty="0" smtClean="0"/>
              <a:t>13.1 </a:t>
            </a:r>
            <a:r>
              <a:rPr lang="en-US" sz="2600" dirty="0" smtClean="0"/>
              <a:t>(Albinism)</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r>
              <a:rPr lang="en-US" sz="2400" dirty="0" smtClean="0"/>
              <a:t>Thus, the chart for our problem is:</a:t>
            </a:r>
          </a:p>
          <a:p>
            <a:pPr marL="571500" indent="-571500"/>
            <a:r>
              <a:rPr lang="en-US" sz="2400" dirty="0" smtClean="0"/>
              <a:t>Let event A = “child is a carrier.” </a:t>
            </a:r>
          </a:p>
          <a:p>
            <a:pPr marL="571500" indent="-571500"/>
            <a:r>
              <a:rPr lang="en-US" sz="2400" dirty="0" smtClean="0"/>
              <a:t>To find P(A) we can partition the sample </a:t>
            </a:r>
          </a:p>
          <a:p>
            <a:pPr marL="571500" indent="-571500">
              <a:buNone/>
            </a:pPr>
            <a:r>
              <a:rPr lang="en-US" sz="2400" dirty="0" smtClean="0"/>
              <a:t>	space into: </a:t>
            </a:r>
          </a:p>
          <a:p>
            <a:pPr marL="971550" lvl="1" indent="-571500"/>
            <a:r>
              <a:rPr lang="en-US" sz="2000" dirty="0" smtClean="0"/>
              <a:t>B</a:t>
            </a:r>
            <a:r>
              <a:rPr lang="en-US" sz="2000" baseline="-25000" dirty="0" smtClean="0"/>
              <a:t>1</a:t>
            </a:r>
            <a:r>
              <a:rPr lang="en-US" sz="2000" dirty="0" smtClean="0"/>
              <a:t>=“Jay is heterozygous” and </a:t>
            </a:r>
          </a:p>
          <a:p>
            <a:pPr marL="971550" lvl="1" indent="-571500"/>
            <a:r>
              <a:rPr lang="en-US" sz="2000" dirty="0" smtClean="0"/>
              <a:t>B</a:t>
            </a:r>
            <a:r>
              <a:rPr lang="en-US" sz="2000" baseline="-25000" dirty="0" smtClean="0"/>
              <a:t>2</a:t>
            </a:r>
            <a:r>
              <a:rPr lang="en-US" sz="2000" dirty="0" smtClean="0"/>
              <a:t>=“Jay is homozygous dominant.”</a:t>
            </a:r>
          </a:p>
          <a:p>
            <a:pPr marL="571500" indent="-571500"/>
            <a:r>
              <a:rPr lang="en-US" sz="2400" dirty="0" smtClean="0"/>
              <a:t>Given that Jay’s mother and father are </a:t>
            </a:r>
          </a:p>
          <a:p>
            <a:pPr marL="571500" indent="-571500">
              <a:buNone/>
            </a:pPr>
            <a:r>
              <a:rPr lang="en-US" sz="2400" dirty="0" smtClean="0"/>
              <a:t>	both heterozygous, the </a:t>
            </a:r>
            <a:r>
              <a:rPr lang="en-US" sz="2400" dirty="0" err="1" smtClean="0"/>
              <a:t>Punnett</a:t>
            </a:r>
            <a:r>
              <a:rPr lang="en-US" sz="2400" dirty="0" smtClean="0"/>
              <a:t> square showing the possible genotypes for Jay is:</a:t>
            </a:r>
          </a:p>
          <a:p>
            <a:pPr marL="571500" indent="-571500">
              <a:buNone/>
            </a:pPr>
            <a:endParaRPr lang="en-US" sz="2400" dirty="0" smtClean="0"/>
          </a:p>
          <a:p>
            <a:pPr marL="571500" indent="-571500">
              <a:buNone/>
            </a:pPr>
            <a:r>
              <a:rPr lang="en-US" sz="2400" dirty="0" smtClean="0"/>
              <a:t>					     Since Jay is not albino,</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a:solidFill>
                  <a:prstClr val="white"/>
                </a:solidFill>
              </a:rPr>
              <a:t>1.</a:t>
            </a:r>
            <a:r>
              <a:rPr lang="en-US" dirty="0" smtClean="0">
                <a:solidFill>
                  <a:prstClr val="white"/>
                </a:solidFill>
              </a:rPr>
              <a:t> </a:t>
            </a:r>
            <a:r>
              <a:rPr lang="en-US" dirty="0" smtClean="0"/>
              <a:t>(13.1</a:t>
            </a:r>
            <a:r>
              <a:rPr lang="en-US" dirty="0" smtClean="0"/>
              <a:t>) Partition Theorem</a:t>
            </a:r>
            <a:endParaRPr lang="en-US" dirty="0">
              <a:solidFill>
                <a:prstClr val="white"/>
              </a:solidFill>
            </a:endParaRPr>
          </a:p>
        </p:txBody>
      </p:sp>
      <p:pic>
        <p:nvPicPr>
          <p:cNvPr id="6" name="Picture 5"/>
          <p:cNvPicPr>
            <a:picLocks noChangeAspect="1"/>
          </p:cNvPicPr>
          <p:nvPr/>
        </p:nvPicPr>
        <p:blipFill>
          <a:blip r:embed="rId3"/>
          <a:stretch>
            <a:fillRect/>
          </a:stretch>
        </p:blipFill>
        <p:spPr>
          <a:xfrm>
            <a:off x="6290081" y="1295976"/>
            <a:ext cx="2153484" cy="2919984"/>
          </a:xfrm>
          <a:prstGeom prst="rect">
            <a:avLst/>
          </a:prstGeom>
        </p:spPr>
      </p:pic>
      <p:pic>
        <p:nvPicPr>
          <p:cNvPr id="8" name="Picture 7"/>
          <p:cNvPicPr>
            <a:picLocks noChangeAspect="1"/>
          </p:cNvPicPr>
          <p:nvPr/>
        </p:nvPicPr>
        <p:blipFill>
          <a:blip r:embed="rId4"/>
          <a:stretch>
            <a:fillRect/>
          </a:stretch>
        </p:blipFill>
        <p:spPr>
          <a:xfrm>
            <a:off x="1144757" y="5030825"/>
            <a:ext cx="1870161" cy="1125725"/>
          </a:xfrm>
          <a:prstGeom prst="rect">
            <a:avLst/>
          </a:prstGeom>
        </p:spPr>
      </p:pic>
      <p:graphicFrame>
        <p:nvGraphicFramePr>
          <p:cNvPr id="9" name="Object 8"/>
          <p:cNvGraphicFramePr>
            <a:graphicFrameLocks noChangeAspect="1"/>
          </p:cNvGraphicFramePr>
          <p:nvPr/>
        </p:nvGraphicFramePr>
        <p:xfrm>
          <a:off x="6160491" y="4971435"/>
          <a:ext cx="1526006" cy="1314695"/>
        </p:xfrm>
        <a:graphic>
          <a:graphicData uri="http://schemas.openxmlformats.org/presentationml/2006/ole">
            <mc:AlternateContent xmlns:mc="http://schemas.openxmlformats.org/markup-compatibility/2006">
              <mc:Choice xmlns:v="urn:schemas-microsoft-com:vml" Requires="v">
                <p:oleObj spid="_x0000_s24583" name="Equation" r:id="rId5" imgW="825500" imgH="711200" progId="Equation.3">
                  <p:embed/>
                </p:oleObj>
              </mc:Choice>
              <mc:Fallback>
                <p:oleObj name="Equation" r:id="rId5" imgW="825500" imgH="711200" progId="Equation.3">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60491" y="4971435"/>
                        <a:ext cx="1526006" cy="131469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Example </a:t>
            </a:r>
            <a:r>
              <a:rPr lang="en-US" sz="2600" dirty="0" smtClean="0"/>
              <a:t>13.1 </a:t>
            </a:r>
            <a:r>
              <a:rPr lang="en-US" sz="2600" dirty="0" smtClean="0"/>
              <a:t>(Albinism)</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Given that Jay is heterozygous, the </a:t>
            </a:r>
            <a:r>
              <a:rPr lang="en-US" sz="2400" dirty="0" err="1" smtClean="0"/>
              <a:t>Punnett</a:t>
            </a:r>
            <a:r>
              <a:rPr lang="en-US" sz="2400" dirty="0" smtClean="0"/>
              <a:t> square displaying the possible genotypes for a child of Jay and Mary’s is:</a:t>
            </a:r>
          </a:p>
          <a:p>
            <a:pPr marL="571500" indent="-571500">
              <a:buNone/>
            </a:pPr>
            <a:r>
              <a:rPr lang="en-US" sz="2400" dirty="0" smtClean="0"/>
              <a:t>							</a:t>
            </a:r>
          </a:p>
          <a:p>
            <a:pPr marL="571500" indent="-571500">
              <a:buNone/>
            </a:pPr>
            <a:r>
              <a:rPr lang="en-US" sz="2400" dirty="0" smtClean="0"/>
              <a:t>							Thus:</a:t>
            </a:r>
          </a:p>
          <a:p>
            <a:pPr marL="571500" indent="-571500">
              <a:buNone/>
            </a:pPr>
            <a:endParaRPr lang="en-US" sz="2400" dirty="0" smtClean="0"/>
          </a:p>
          <a:p>
            <a:pPr marL="571500" indent="-571500">
              <a:buNone/>
            </a:pPr>
            <a:r>
              <a:rPr lang="en-US" sz="2400" dirty="0" smtClean="0"/>
              <a:t>Given that Jay is homozygous dominant, the </a:t>
            </a:r>
            <a:r>
              <a:rPr lang="en-US" sz="2400" dirty="0" err="1" smtClean="0"/>
              <a:t>Punnett</a:t>
            </a:r>
            <a:r>
              <a:rPr lang="en-US" sz="2400" dirty="0" smtClean="0"/>
              <a:t> square displaying the possible genotypes for their child is:</a:t>
            </a:r>
          </a:p>
          <a:p>
            <a:pPr marL="571500" indent="-571500">
              <a:buNone/>
            </a:pPr>
            <a:endParaRPr lang="en-US" sz="2400" dirty="0" smtClean="0"/>
          </a:p>
          <a:p>
            <a:pPr marL="571500" indent="-571500">
              <a:buNone/>
            </a:pPr>
            <a:r>
              <a:rPr lang="en-US" sz="2400" dirty="0" smtClean="0"/>
              <a:t>							Thus:</a:t>
            </a:r>
          </a:p>
          <a:p>
            <a:pPr marL="571500" indent="-571500">
              <a:buNone/>
            </a:pPr>
            <a:r>
              <a:rPr lang="en-US" sz="2400" dirty="0" smtClean="0"/>
              <a:t>							And by the Partition Theorem:</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a:solidFill>
                  <a:prstClr val="white"/>
                </a:solidFill>
              </a:rPr>
              <a:t>1.</a:t>
            </a:r>
            <a:r>
              <a:rPr lang="en-US" dirty="0" smtClean="0">
                <a:solidFill>
                  <a:prstClr val="white"/>
                </a:solidFill>
              </a:rPr>
              <a:t> </a:t>
            </a:r>
            <a:r>
              <a:rPr lang="en-US" dirty="0" smtClean="0"/>
              <a:t>(13.1</a:t>
            </a:r>
            <a:r>
              <a:rPr lang="en-US" dirty="0" smtClean="0"/>
              <a:t>) Partition Theorem</a:t>
            </a:r>
            <a:endParaRPr lang="en-US" dirty="0">
              <a:solidFill>
                <a:prstClr val="white"/>
              </a:solidFill>
            </a:endParaRPr>
          </a:p>
        </p:txBody>
      </p:sp>
      <p:pic>
        <p:nvPicPr>
          <p:cNvPr id="10" name="Picture 9"/>
          <p:cNvPicPr>
            <a:picLocks noChangeAspect="1"/>
          </p:cNvPicPr>
          <p:nvPr/>
        </p:nvPicPr>
        <p:blipFill>
          <a:blip r:embed="rId3"/>
          <a:stretch>
            <a:fillRect/>
          </a:stretch>
        </p:blipFill>
        <p:spPr>
          <a:xfrm>
            <a:off x="1378299" y="2149554"/>
            <a:ext cx="1952786" cy="1097280"/>
          </a:xfrm>
          <a:prstGeom prst="rect">
            <a:avLst/>
          </a:prstGeom>
        </p:spPr>
      </p:pic>
      <p:pic>
        <p:nvPicPr>
          <p:cNvPr id="11" name="Picture 10"/>
          <p:cNvPicPr>
            <a:picLocks noChangeAspect="1"/>
          </p:cNvPicPr>
          <p:nvPr/>
        </p:nvPicPr>
        <p:blipFill>
          <a:blip r:embed="rId4"/>
          <a:stretch>
            <a:fillRect/>
          </a:stretch>
        </p:blipFill>
        <p:spPr>
          <a:xfrm>
            <a:off x="1332809" y="4180953"/>
            <a:ext cx="1901952" cy="1097280"/>
          </a:xfrm>
          <a:prstGeom prst="rect">
            <a:avLst/>
          </a:prstGeom>
        </p:spPr>
      </p:pic>
      <p:graphicFrame>
        <p:nvGraphicFramePr>
          <p:cNvPr id="12" name="Object 11"/>
          <p:cNvGraphicFramePr>
            <a:graphicFrameLocks noChangeAspect="1"/>
          </p:cNvGraphicFramePr>
          <p:nvPr/>
        </p:nvGraphicFramePr>
        <p:xfrm>
          <a:off x="4767515" y="2356729"/>
          <a:ext cx="1474801" cy="724908"/>
        </p:xfrm>
        <a:graphic>
          <a:graphicData uri="http://schemas.openxmlformats.org/presentationml/2006/ole">
            <mc:AlternateContent xmlns:mc="http://schemas.openxmlformats.org/markup-compatibility/2006">
              <mc:Choice xmlns:v="urn:schemas-microsoft-com:vml" Requires="v">
                <p:oleObj spid="_x0000_s25616" name="Equation" r:id="rId5" imgW="749300" imgH="368300" progId="Equation.3">
                  <p:embed/>
                </p:oleObj>
              </mc:Choice>
              <mc:Fallback>
                <p:oleObj name="Equation" r:id="rId5" imgW="749300" imgH="3683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67515" y="2356729"/>
                        <a:ext cx="1474801" cy="7249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604" name="Object 4"/>
          <p:cNvGraphicFramePr>
            <a:graphicFrameLocks noChangeAspect="1"/>
          </p:cNvGraphicFramePr>
          <p:nvPr/>
        </p:nvGraphicFramePr>
        <p:xfrm>
          <a:off x="4741097" y="4621525"/>
          <a:ext cx="1449387" cy="450850"/>
        </p:xfrm>
        <a:graphic>
          <a:graphicData uri="http://schemas.openxmlformats.org/presentationml/2006/ole">
            <mc:AlternateContent xmlns:mc="http://schemas.openxmlformats.org/markup-compatibility/2006">
              <mc:Choice xmlns:v="urn:schemas-microsoft-com:vml" Requires="v">
                <p:oleObj spid="_x0000_s25617" name="Equation" r:id="rId7" imgW="736600" imgH="228600" progId="Equation.3">
                  <p:embed/>
                </p:oleObj>
              </mc:Choice>
              <mc:Fallback>
                <p:oleObj name="Equation" r:id="rId7" imgW="736600" imgH="2286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41097" y="4621525"/>
                        <a:ext cx="1449387" cy="450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605" name="Object 5"/>
          <p:cNvGraphicFramePr>
            <a:graphicFrameLocks noChangeAspect="1"/>
          </p:cNvGraphicFramePr>
          <p:nvPr/>
        </p:nvGraphicFramePr>
        <p:xfrm>
          <a:off x="1566096" y="5510987"/>
          <a:ext cx="6350001" cy="690562"/>
        </p:xfrm>
        <a:graphic>
          <a:graphicData uri="http://schemas.openxmlformats.org/presentationml/2006/ole">
            <mc:AlternateContent xmlns:mc="http://schemas.openxmlformats.org/markup-compatibility/2006">
              <mc:Choice xmlns:v="urn:schemas-microsoft-com:vml" Requires="v">
                <p:oleObj spid="_x0000_s25618" name="Equation" r:id="rId9" imgW="3378200" imgH="368300" progId="Equation.3">
                  <p:embed/>
                </p:oleObj>
              </mc:Choice>
              <mc:Fallback>
                <p:oleObj name="Equation" r:id="rId9" imgW="3378200" imgH="36830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66096" y="5510987"/>
                        <a:ext cx="6350001" cy="6905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560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56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Probability Law: Generalized Partition Theorem</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To generalize the partition theorem, suppose the sample space S is partitioned into </a:t>
            </a:r>
            <a:r>
              <a:rPr lang="en-US" sz="2400" dirty="0" err="1" smtClean="0"/>
              <a:t>n</a:t>
            </a:r>
            <a:r>
              <a:rPr lang="en-US" sz="2400" dirty="0" smtClean="0"/>
              <a:t> regions, B</a:t>
            </a:r>
            <a:r>
              <a:rPr lang="en-US" sz="2400" baseline="-25000" dirty="0" smtClean="0"/>
              <a:t>1</a:t>
            </a:r>
            <a:r>
              <a:rPr lang="en-US" sz="2400" dirty="0" smtClean="0"/>
              <a:t>, B</a:t>
            </a:r>
            <a:r>
              <a:rPr lang="en-US" sz="2400" baseline="-25000" dirty="0" smtClean="0"/>
              <a:t>2</a:t>
            </a:r>
            <a:r>
              <a:rPr lang="en-US" sz="2400" dirty="0" smtClean="0"/>
              <a:t>, . . . , </a:t>
            </a:r>
            <a:r>
              <a:rPr lang="en-US" sz="2400" dirty="0" err="1" smtClean="0"/>
              <a:t>B</a:t>
            </a:r>
            <a:r>
              <a:rPr lang="en-US" sz="2400" baseline="-25000" dirty="0" err="1" smtClean="0"/>
              <a:t>n</a:t>
            </a:r>
            <a:r>
              <a:rPr lang="en-US" sz="2400" dirty="0" smtClean="0"/>
              <a:t> such that each B</a:t>
            </a:r>
            <a:r>
              <a:rPr lang="en-US" sz="2400" baseline="-25000" dirty="0" smtClean="0"/>
              <a:t>i</a:t>
            </a:r>
            <a:r>
              <a:rPr lang="en-US" sz="2400" dirty="0" smtClean="0"/>
              <a:t> is mutually exclusive of the others, and B</a:t>
            </a:r>
            <a:r>
              <a:rPr lang="en-US" sz="2400" baseline="-25000" dirty="0" smtClean="0"/>
              <a:t>1</a:t>
            </a:r>
            <a:r>
              <a:rPr lang="en-US" sz="2400" dirty="0" smtClean="0"/>
              <a:t>∪B</a:t>
            </a:r>
            <a:r>
              <a:rPr lang="en-US" sz="2400" baseline="-25000" dirty="0" smtClean="0"/>
              <a:t>2</a:t>
            </a:r>
            <a:r>
              <a:rPr lang="en-US" sz="2400" dirty="0" smtClean="0"/>
              <a:t>∪· · ·∪</a:t>
            </a:r>
            <a:r>
              <a:rPr lang="en-US" sz="2400" dirty="0" err="1" smtClean="0"/>
              <a:t>B</a:t>
            </a:r>
            <a:r>
              <a:rPr lang="en-US" sz="2400" baseline="-25000" dirty="0" err="1" smtClean="0"/>
              <a:t>n</a:t>
            </a:r>
            <a:r>
              <a:rPr lang="en-US" sz="2400" dirty="0" smtClean="0"/>
              <a:t>= S, and let A be an event is S:</a:t>
            </a:r>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r>
              <a:rPr lang="en-US" sz="2400" dirty="0" smtClean="0"/>
              <a:t>Then:</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a:solidFill>
                  <a:prstClr val="white"/>
                </a:solidFill>
              </a:rPr>
              <a:t>1.</a:t>
            </a:r>
            <a:r>
              <a:rPr lang="en-US" dirty="0" smtClean="0">
                <a:solidFill>
                  <a:prstClr val="white"/>
                </a:solidFill>
              </a:rPr>
              <a:t> </a:t>
            </a:r>
            <a:r>
              <a:rPr lang="en-US" dirty="0" smtClean="0"/>
              <a:t>(13.1</a:t>
            </a:r>
            <a:r>
              <a:rPr lang="en-US" dirty="0" smtClean="0"/>
              <a:t>) Partition Theorem</a:t>
            </a:r>
            <a:endParaRPr lang="en-US" dirty="0">
              <a:solidFill>
                <a:prstClr val="white"/>
              </a:solidFill>
            </a:endParaRPr>
          </a:p>
        </p:txBody>
      </p:sp>
      <p:graphicFrame>
        <p:nvGraphicFramePr>
          <p:cNvPr id="6" name="Object 5"/>
          <p:cNvGraphicFramePr>
            <a:graphicFrameLocks noChangeAspect="1"/>
          </p:cNvGraphicFramePr>
          <p:nvPr/>
        </p:nvGraphicFramePr>
        <p:xfrm>
          <a:off x="1377222" y="5002053"/>
          <a:ext cx="6707188" cy="430213"/>
        </p:xfrm>
        <a:graphic>
          <a:graphicData uri="http://schemas.openxmlformats.org/presentationml/2006/ole">
            <mc:AlternateContent xmlns:mc="http://schemas.openxmlformats.org/markup-compatibility/2006">
              <mc:Choice xmlns:v="urn:schemas-microsoft-com:vml" Requires="v">
                <p:oleObj spid="_x0000_s26631" name="Equation" r:id="rId3" imgW="3568700" imgH="228600" progId="Equation.3">
                  <p:embed/>
                </p:oleObj>
              </mc:Choice>
              <mc:Fallback>
                <p:oleObj name="Equation" r:id="rId3" imgW="3568700" imgH="2286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7222" y="5002053"/>
                        <a:ext cx="6707188" cy="430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7" name="Picture 6"/>
          <p:cNvPicPr>
            <a:picLocks noChangeAspect="1"/>
          </p:cNvPicPr>
          <p:nvPr/>
        </p:nvPicPr>
        <p:blipFill>
          <a:blip r:embed="rId5"/>
          <a:stretch>
            <a:fillRect/>
          </a:stretch>
        </p:blipFill>
        <p:spPr>
          <a:xfrm>
            <a:off x="2745274" y="2810570"/>
            <a:ext cx="3144572" cy="197307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Example </a:t>
            </a:r>
            <a:r>
              <a:rPr lang="en-US" sz="2600" dirty="0" smtClean="0"/>
              <a:t>13.2 </a:t>
            </a:r>
            <a:r>
              <a:rPr lang="en-US" sz="2600" dirty="0" smtClean="0"/>
              <a:t>(Pedigree)</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Suppose we know the genotypes of Billy’s maternal grandparents for a certain genetic disease are </a:t>
            </a:r>
            <a:r>
              <a:rPr lang="en-US" sz="2400" dirty="0" err="1" smtClean="0"/>
              <a:t>Aa</a:t>
            </a:r>
            <a:r>
              <a:rPr lang="en-US" sz="2400" dirty="0" smtClean="0"/>
              <a:t> and </a:t>
            </a:r>
            <a:r>
              <a:rPr lang="en-US" sz="2400" dirty="0" err="1" smtClean="0"/>
              <a:t>Aa</a:t>
            </a:r>
            <a:r>
              <a:rPr lang="en-US" sz="2400" dirty="0" smtClean="0"/>
              <a:t>, and the genotype of Billy’s father is AA (no disease). What is the probability that Billy is a carrier for the disease?</a:t>
            </a:r>
          </a:p>
          <a:p>
            <a:pPr marL="571500" indent="-571500">
              <a:buNone/>
            </a:pPr>
            <a:r>
              <a:rPr lang="en-US" sz="2400" dirty="0" smtClean="0"/>
              <a:t>Solution: Using a </a:t>
            </a:r>
            <a:r>
              <a:rPr lang="en-US" sz="2400" dirty="0" err="1" smtClean="0"/>
              <a:t>Punnett</a:t>
            </a:r>
            <a:r>
              <a:rPr lang="en-US" sz="2400" dirty="0" smtClean="0"/>
              <a:t> square, we can show that there are three possibilities for the genotype of Billy’s mother, and we can determine the probabilities for these possibilities:</a:t>
            </a:r>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r>
              <a:rPr lang="en-US" sz="2400" dirty="0" smtClean="0"/>
              <a:t>It is essential to note that these are three mutually exclusive events that partition the sample space.</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a:solidFill>
                  <a:prstClr val="white"/>
                </a:solidFill>
              </a:rPr>
              <a:t>1.</a:t>
            </a:r>
            <a:r>
              <a:rPr lang="en-US" dirty="0" smtClean="0">
                <a:solidFill>
                  <a:prstClr val="white"/>
                </a:solidFill>
              </a:rPr>
              <a:t> </a:t>
            </a:r>
            <a:r>
              <a:rPr lang="en-US" dirty="0" smtClean="0"/>
              <a:t>(13.1</a:t>
            </a:r>
            <a:r>
              <a:rPr lang="en-US" dirty="0" smtClean="0"/>
              <a:t>) Partition Theorem</a:t>
            </a:r>
            <a:endParaRPr lang="en-US" dirty="0">
              <a:solidFill>
                <a:prstClr val="white"/>
              </a:solidFill>
            </a:endParaRPr>
          </a:p>
        </p:txBody>
      </p:sp>
      <p:graphicFrame>
        <p:nvGraphicFramePr>
          <p:cNvPr id="6" name="Object 5"/>
          <p:cNvGraphicFramePr>
            <a:graphicFrameLocks noChangeAspect="1"/>
          </p:cNvGraphicFramePr>
          <p:nvPr/>
        </p:nvGraphicFramePr>
        <p:xfrm>
          <a:off x="3254735" y="3992305"/>
          <a:ext cx="4167187" cy="1190625"/>
        </p:xfrm>
        <a:graphic>
          <a:graphicData uri="http://schemas.openxmlformats.org/presentationml/2006/ole">
            <mc:AlternateContent xmlns:mc="http://schemas.openxmlformats.org/markup-compatibility/2006">
              <mc:Choice xmlns:v="urn:schemas-microsoft-com:vml" Requires="v">
                <p:oleObj spid="_x0000_s27655" name="Equation" r:id="rId3" imgW="2311400" imgH="660400" progId="Equation.3">
                  <p:embed/>
                </p:oleObj>
              </mc:Choice>
              <mc:Fallback>
                <p:oleObj name="Equation" r:id="rId3" imgW="2311400" imgH="6604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54735" y="3992305"/>
                        <a:ext cx="4167187" cy="1190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9" name="Picture 8"/>
          <p:cNvPicPr>
            <a:picLocks noChangeAspect="1"/>
          </p:cNvPicPr>
          <p:nvPr/>
        </p:nvPicPr>
        <p:blipFill>
          <a:blip r:embed="rId5"/>
          <a:stretch>
            <a:fillRect/>
          </a:stretch>
        </p:blipFill>
        <p:spPr>
          <a:xfrm>
            <a:off x="1157729" y="4005853"/>
            <a:ext cx="1974811" cy="1188720"/>
          </a:xfrm>
          <a:prstGeom prst="rect">
            <a:avLst/>
          </a:prstGeom>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87" y="570149"/>
            <a:ext cx="8229600" cy="492405"/>
          </a:xfrm>
        </p:spPr>
        <p:txBody>
          <a:bodyPr anchor="ctr">
            <a:noAutofit/>
          </a:bodyPr>
          <a:lstStyle/>
          <a:p>
            <a:pPr algn="l"/>
            <a:r>
              <a:rPr lang="en-US" sz="2600" dirty="0" smtClean="0"/>
              <a:t>Example </a:t>
            </a:r>
            <a:r>
              <a:rPr lang="en-US" sz="2600" dirty="0" smtClean="0"/>
              <a:t>13.2 </a:t>
            </a:r>
            <a:r>
              <a:rPr lang="en-US" sz="2600" dirty="0" smtClean="0"/>
              <a:t>(Pedigree)</a:t>
            </a:r>
            <a:endParaRPr lang="en-US" sz="2600" dirty="0"/>
          </a:p>
        </p:txBody>
      </p:sp>
      <p:sp>
        <p:nvSpPr>
          <p:cNvPr id="3" name="Content Placeholder 2"/>
          <p:cNvSpPr>
            <a:spLocks noGrp="1"/>
          </p:cNvSpPr>
          <p:nvPr>
            <p:ph idx="1"/>
          </p:nvPr>
        </p:nvSpPr>
        <p:spPr>
          <a:xfrm>
            <a:off x="457200" y="1205092"/>
            <a:ext cx="8229600" cy="5105436"/>
          </a:xfrm>
        </p:spPr>
        <p:style>
          <a:lnRef idx="1">
            <a:schemeClr val="accent4"/>
          </a:lnRef>
          <a:fillRef idx="2">
            <a:schemeClr val="accent4"/>
          </a:fillRef>
          <a:effectRef idx="1">
            <a:schemeClr val="accent4"/>
          </a:effectRef>
          <a:fontRef idx="minor">
            <a:schemeClr val="dk1"/>
          </a:fontRef>
        </p:style>
        <p:txBody>
          <a:bodyPr>
            <a:normAutofit/>
          </a:bodyPr>
          <a:lstStyle/>
          <a:p>
            <a:pPr marL="571500" indent="-571500">
              <a:buNone/>
            </a:pPr>
            <a:r>
              <a:rPr lang="en-US" sz="2400" dirty="0" smtClean="0"/>
              <a:t>Now let event A = “Billy a carrier (</a:t>
            </a:r>
            <a:r>
              <a:rPr lang="en-US" sz="2400" dirty="0" err="1" smtClean="0"/>
              <a:t>Aa</a:t>
            </a:r>
            <a:r>
              <a:rPr lang="en-US" sz="2400" dirty="0" smtClean="0"/>
              <a:t>)”. We can use the generalized partition theorem to find P(A):</a:t>
            </a:r>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endParaRPr lang="en-US" sz="2400" dirty="0" smtClean="0"/>
          </a:p>
          <a:p>
            <a:pPr marL="571500" indent="-571500">
              <a:buNone/>
            </a:pPr>
            <a:r>
              <a:rPr lang="en-US" sz="2400" dirty="0" smtClean="0"/>
              <a:t>Thus, the probability that Billy is a carrier of the disease is 50%.</a:t>
            </a:r>
          </a:p>
        </p:txBody>
      </p:sp>
      <p:sp>
        <p:nvSpPr>
          <p:cNvPr id="5" name="TextBox 4"/>
          <p:cNvSpPr txBox="1"/>
          <p:nvPr/>
        </p:nvSpPr>
        <p:spPr>
          <a:xfrm>
            <a:off x="375795" y="220285"/>
            <a:ext cx="8168455" cy="369332"/>
          </a:xfrm>
          <a:prstGeom prst="rect">
            <a:avLst/>
          </a:prstGeom>
          <a:noFill/>
        </p:spPr>
        <p:txBody>
          <a:bodyPr wrap="square" rtlCol="0">
            <a:spAutoFit/>
          </a:bodyPr>
          <a:lstStyle/>
          <a:p>
            <a:pPr marL="571500" indent="-571500"/>
            <a:r>
              <a:rPr lang="en-US" dirty="0">
                <a:solidFill>
                  <a:prstClr val="white"/>
                </a:solidFill>
              </a:rPr>
              <a:t>1.</a:t>
            </a:r>
            <a:r>
              <a:rPr lang="en-US" dirty="0" smtClean="0">
                <a:solidFill>
                  <a:prstClr val="white"/>
                </a:solidFill>
              </a:rPr>
              <a:t> </a:t>
            </a:r>
            <a:r>
              <a:rPr lang="en-US" dirty="0" smtClean="0"/>
              <a:t>(13.1</a:t>
            </a:r>
            <a:r>
              <a:rPr lang="en-US" dirty="0" smtClean="0"/>
              <a:t>) Partition Theorem</a:t>
            </a:r>
            <a:endParaRPr lang="en-US" dirty="0">
              <a:solidFill>
                <a:prstClr val="white"/>
              </a:solidFill>
            </a:endParaRPr>
          </a:p>
        </p:txBody>
      </p:sp>
      <p:graphicFrame>
        <p:nvGraphicFramePr>
          <p:cNvPr id="28675" name="Object 3"/>
          <p:cNvGraphicFramePr>
            <a:graphicFrameLocks noChangeAspect="1"/>
          </p:cNvGraphicFramePr>
          <p:nvPr/>
        </p:nvGraphicFramePr>
        <p:xfrm>
          <a:off x="1008063" y="3518100"/>
          <a:ext cx="6181725" cy="428625"/>
        </p:xfrm>
        <a:graphic>
          <a:graphicData uri="http://schemas.openxmlformats.org/presentationml/2006/ole">
            <mc:AlternateContent xmlns:mc="http://schemas.openxmlformats.org/markup-compatibility/2006">
              <mc:Choice xmlns:v="urn:schemas-microsoft-com:vml" Requires="v">
                <p:oleObj spid="_x0000_s28688" name="Equation" r:id="rId3" imgW="3289300" imgH="228600" progId="Equation.3">
                  <p:embed/>
                </p:oleObj>
              </mc:Choice>
              <mc:Fallback>
                <p:oleObj name="Equation" r:id="rId3" imgW="3289300" imgH="2286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8063" y="3518100"/>
                        <a:ext cx="6181725"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676" name="Object 4"/>
          <p:cNvGraphicFramePr>
            <a:graphicFrameLocks noChangeAspect="1"/>
          </p:cNvGraphicFramePr>
          <p:nvPr/>
        </p:nvGraphicFramePr>
        <p:xfrm>
          <a:off x="1669736" y="4189413"/>
          <a:ext cx="6084887" cy="690562"/>
        </p:xfrm>
        <a:graphic>
          <a:graphicData uri="http://schemas.openxmlformats.org/presentationml/2006/ole">
            <mc:AlternateContent xmlns:mc="http://schemas.openxmlformats.org/markup-compatibility/2006">
              <mc:Choice xmlns:v="urn:schemas-microsoft-com:vml" Requires="v">
                <p:oleObj spid="_x0000_s28689" name="Equation" r:id="rId5" imgW="3238500" imgH="368300" progId="Equation.3">
                  <p:embed/>
                </p:oleObj>
              </mc:Choice>
              <mc:Fallback>
                <p:oleObj name="Equation" r:id="rId5" imgW="3238500" imgH="36830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69736" y="4189413"/>
                        <a:ext cx="6084887" cy="6905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8" name="Picture 7"/>
          <p:cNvPicPr>
            <a:picLocks noChangeAspect="1"/>
          </p:cNvPicPr>
          <p:nvPr/>
        </p:nvPicPr>
        <p:blipFill>
          <a:blip r:embed="rId7"/>
          <a:stretch>
            <a:fillRect/>
          </a:stretch>
        </p:blipFill>
        <p:spPr>
          <a:xfrm>
            <a:off x="1928916" y="2337058"/>
            <a:ext cx="1508445" cy="841248"/>
          </a:xfrm>
          <a:prstGeom prst="rect">
            <a:avLst/>
          </a:prstGeom>
        </p:spPr>
      </p:pic>
      <p:pic>
        <p:nvPicPr>
          <p:cNvPr id="9" name="Picture 8"/>
          <p:cNvPicPr>
            <a:picLocks noChangeAspect="1"/>
          </p:cNvPicPr>
          <p:nvPr/>
        </p:nvPicPr>
        <p:blipFill>
          <a:blip r:embed="rId8"/>
          <a:stretch>
            <a:fillRect/>
          </a:stretch>
        </p:blipFill>
        <p:spPr>
          <a:xfrm>
            <a:off x="5583273" y="2290702"/>
            <a:ext cx="1501156" cy="837184"/>
          </a:xfrm>
          <a:prstGeom prst="rect">
            <a:avLst/>
          </a:prstGeom>
        </p:spPr>
      </p:pic>
      <p:pic>
        <p:nvPicPr>
          <p:cNvPr id="10" name="Picture 9"/>
          <p:cNvPicPr>
            <a:picLocks noChangeAspect="1"/>
          </p:cNvPicPr>
          <p:nvPr/>
        </p:nvPicPr>
        <p:blipFill>
          <a:blip r:embed="rId7"/>
          <a:stretch>
            <a:fillRect/>
          </a:stretch>
        </p:blipFill>
        <p:spPr>
          <a:xfrm>
            <a:off x="3745269" y="2337058"/>
            <a:ext cx="1508445" cy="841248"/>
          </a:xfrm>
          <a:prstGeom prst="rect">
            <a:avLst/>
          </a:prstGeom>
        </p:spPr>
      </p:pic>
      <p:pic>
        <p:nvPicPr>
          <p:cNvPr id="11" name="Picture 10"/>
          <p:cNvPicPr>
            <a:picLocks noChangeAspect="1"/>
          </p:cNvPicPr>
          <p:nvPr/>
        </p:nvPicPr>
        <p:blipFill>
          <a:blip r:embed="rId9"/>
          <a:stretch>
            <a:fillRect/>
          </a:stretch>
        </p:blipFill>
        <p:spPr>
          <a:xfrm>
            <a:off x="4118560" y="2755200"/>
            <a:ext cx="254762" cy="179832"/>
          </a:xfrm>
          <a:prstGeom prst="rect">
            <a:avLst/>
          </a:prstGeom>
        </p:spPr>
      </p:pic>
      <p:pic>
        <p:nvPicPr>
          <p:cNvPr id="12" name="Picture 11"/>
          <p:cNvPicPr>
            <a:picLocks noChangeAspect="1"/>
          </p:cNvPicPr>
          <p:nvPr/>
        </p:nvPicPr>
        <p:blipFill>
          <a:blip r:embed="rId10"/>
          <a:stretch>
            <a:fillRect/>
          </a:stretch>
        </p:blipFill>
        <p:spPr>
          <a:xfrm>
            <a:off x="4464050" y="2743774"/>
            <a:ext cx="259080" cy="182880"/>
          </a:xfrm>
          <a:prstGeom prst="rect">
            <a:avLst/>
          </a:prstGeom>
        </p:spPr>
      </p:pic>
      <p:pic>
        <p:nvPicPr>
          <p:cNvPr id="13" name="Picture 12"/>
          <p:cNvPicPr>
            <a:picLocks noChangeAspect="1"/>
          </p:cNvPicPr>
          <p:nvPr/>
        </p:nvPicPr>
        <p:blipFill>
          <a:blip r:embed="rId10"/>
          <a:stretch>
            <a:fillRect/>
          </a:stretch>
        </p:blipFill>
        <p:spPr>
          <a:xfrm>
            <a:off x="4888589" y="2753636"/>
            <a:ext cx="259080" cy="182880"/>
          </a:xfrm>
          <a:prstGeom prst="rect">
            <a:avLst/>
          </a:prstGeom>
        </p:spPr>
      </p:pic>
      <p:sp>
        <p:nvSpPr>
          <p:cNvPr id="14" name="TextBox 13"/>
          <p:cNvSpPr txBox="1"/>
          <p:nvPr/>
        </p:nvSpPr>
        <p:spPr>
          <a:xfrm>
            <a:off x="7373777" y="1488331"/>
            <a:ext cx="1188720" cy="1362456"/>
          </a:xfrm>
          <a:prstGeom prst="rect">
            <a:avLst/>
          </a:prstGeom>
          <a:noFill/>
          <a:ln>
            <a:solidFill>
              <a:srgbClr val="FF0000"/>
            </a:solidFill>
          </a:ln>
        </p:spPr>
        <p:txBody>
          <a:bodyPr wrap="square" rtlCol="0">
            <a:spAutoFit/>
          </a:bodyPr>
          <a:lstStyle/>
          <a:p>
            <a:r>
              <a:rPr lang="en-US" dirty="0" smtClean="0">
                <a:solidFill>
                  <a:schemeClr val="bg1"/>
                </a:solidFill>
              </a:rPr>
              <a:t>Known:</a:t>
            </a:r>
          </a:p>
          <a:p>
            <a:endParaRPr lang="en-US" dirty="0">
              <a:solidFill>
                <a:schemeClr val="bg1"/>
              </a:solidFill>
            </a:endParaRPr>
          </a:p>
          <a:p>
            <a:endParaRPr lang="en-US" dirty="0">
              <a:solidFill>
                <a:schemeClr val="bg1"/>
              </a:solidFill>
            </a:endParaRPr>
          </a:p>
        </p:txBody>
      </p:sp>
      <p:graphicFrame>
        <p:nvGraphicFramePr>
          <p:cNvPr id="15" name="Object 14"/>
          <p:cNvGraphicFramePr>
            <a:graphicFrameLocks noChangeAspect="1"/>
          </p:cNvGraphicFramePr>
          <p:nvPr/>
        </p:nvGraphicFramePr>
        <p:xfrm>
          <a:off x="7470244" y="1861590"/>
          <a:ext cx="1022170" cy="916430"/>
        </p:xfrm>
        <a:graphic>
          <a:graphicData uri="http://schemas.openxmlformats.org/presentationml/2006/ole">
            <mc:AlternateContent xmlns:mc="http://schemas.openxmlformats.org/markup-compatibility/2006">
              <mc:Choice xmlns:v="urn:schemas-microsoft-com:vml" Requires="v">
                <p:oleObj spid="_x0000_s28690" name="Equation" r:id="rId11" imgW="736600" imgH="660400" progId="Equation.3">
                  <p:embed/>
                </p:oleObj>
              </mc:Choice>
              <mc:Fallback>
                <p:oleObj name="Equation" r:id="rId11" imgW="736600" imgH="660400" progId="Equation.3">
                  <p:embed/>
                  <p:pic>
                    <p:nvPicPr>
                      <p:cNvPr id="0" name="Picture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470244" y="1861590"/>
                        <a:ext cx="1022170" cy="91643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867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867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14" grpId="0" animBg="1"/>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3047</TotalTime>
  <Words>1728</Words>
  <Application>Microsoft Macintosh PowerPoint</Application>
  <PresentationFormat>On-screen Show (4:3)</PresentationFormat>
  <Paragraphs>170</Paragraphs>
  <Slides>21</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3" baseType="lpstr">
      <vt:lpstr>1_Office Theme</vt:lpstr>
      <vt:lpstr>Equation</vt:lpstr>
      <vt:lpstr>Chapter 13: Sequential Experiments &amp; Bayes’ Theorem</vt:lpstr>
      <vt:lpstr>Probability Law: Partition Theorem</vt:lpstr>
      <vt:lpstr>Probability Law: Partition Theorem</vt:lpstr>
      <vt:lpstr>Example 13.1 (Albinism)</vt:lpstr>
      <vt:lpstr>Example 13.1 (Albinism)</vt:lpstr>
      <vt:lpstr>Example 13.1 (Albinism)</vt:lpstr>
      <vt:lpstr>Probability Law: Generalized Partition Theorem</vt:lpstr>
      <vt:lpstr>Example 13.2 (Pedigree)</vt:lpstr>
      <vt:lpstr>Example 13.2 (Pedigree)</vt:lpstr>
      <vt:lpstr>Example 13.2 Tay-Sachs?</vt:lpstr>
      <vt:lpstr>Probability Law: Bayes’ Theorem</vt:lpstr>
      <vt:lpstr>Example 13.3 (Head Injuries)</vt:lpstr>
      <vt:lpstr>Example 13.3 (Head Injuries)</vt:lpstr>
      <vt:lpstr>Example 13.4 (Drug Testing)</vt:lpstr>
      <vt:lpstr>Example 13.4 (Drug Testing)</vt:lpstr>
      <vt:lpstr>Example 13.4 (Drug Testing)</vt:lpstr>
      <vt:lpstr>Sensitivity &amp; Specificity</vt:lpstr>
      <vt:lpstr>Example 13.5 (Genetic Testing)</vt:lpstr>
      <vt:lpstr>Example 13.5 (Genetic Testing)</vt:lpstr>
      <vt:lpstr>Example 13.5 (Genetic Testing)</vt:lpstr>
      <vt:lpstr>Homework</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13: Conditional Probability &amp; Independence</dc:title>
  <dc:creator>Jason Bintz</dc:creator>
  <cp:lastModifiedBy>Jason</cp:lastModifiedBy>
  <cp:revision>32</cp:revision>
  <dcterms:created xsi:type="dcterms:W3CDTF">2012-11-11T14:43:11Z</dcterms:created>
  <dcterms:modified xsi:type="dcterms:W3CDTF">2014-04-03T14:10:56Z</dcterms:modified>
</cp:coreProperties>
</file>